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1"/>
  </p:notesMasterIdLst>
  <p:sldIdLst>
    <p:sldId id="257" r:id="rId2"/>
    <p:sldId id="258" r:id="rId3"/>
    <p:sldId id="259" r:id="rId4"/>
    <p:sldId id="260" r:id="rId5"/>
    <p:sldId id="261" r:id="rId6"/>
    <p:sldId id="273" r:id="rId7"/>
    <p:sldId id="267" r:id="rId8"/>
    <p:sldId id="274" r:id="rId9"/>
    <p:sldId id="262" r:id="rId10"/>
    <p:sldId id="263" r:id="rId11"/>
    <p:sldId id="268" r:id="rId12"/>
    <p:sldId id="279" r:id="rId13"/>
    <p:sldId id="271" r:id="rId14"/>
    <p:sldId id="272" r:id="rId15"/>
    <p:sldId id="264" r:id="rId16"/>
    <p:sldId id="265" r:id="rId17"/>
    <p:sldId id="269" r:id="rId18"/>
    <p:sldId id="277"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ie Nitschelm" initials="CN" lastIdx="1" clrIdx="0">
    <p:extLst>
      <p:ext uri="{19B8F6BF-5375-455C-9EA6-DF929625EA0E}">
        <p15:presenceInfo xmlns:p15="http://schemas.microsoft.com/office/powerpoint/2012/main" userId="514aa19addae87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4660"/>
  </p:normalViewPr>
  <p:slideViewPr>
    <p:cSldViewPr snapToGrid="0">
      <p:cViewPr varScale="1">
        <p:scale>
          <a:sx n="108" d="100"/>
          <a:sy n="108" d="100"/>
        </p:scale>
        <p:origin x="876"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6A49C-1803-4A28-8D90-751DD6DAEE6E}" type="datetimeFigureOut">
              <a:rPr lang="en-US" smtClean="0"/>
              <a:t>10/7/2019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B73CA-6BB4-4522-8FCA-39CDE4F2ADDA}" type="slidenum">
              <a:rPr lang="en-US" smtClean="0"/>
              <a:t>‹#›</a:t>
            </a:fld>
            <a:endParaRPr lang="en-US" dirty="0"/>
          </a:p>
        </p:txBody>
      </p:sp>
    </p:spTree>
    <p:extLst>
      <p:ext uri="{BB962C8B-B14F-4D97-AF65-F5344CB8AC3E}">
        <p14:creationId xmlns:p14="http://schemas.microsoft.com/office/powerpoint/2010/main" val="112590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it clear this PowerPoint was created specifically for your interview and come across as confident/bold (e.g. Prospective SpaceX Employee, XXX Position)</a:t>
            </a:r>
          </a:p>
        </p:txBody>
      </p:sp>
      <p:sp>
        <p:nvSpPr>
          <p:cNvPr id="4" name="Slide Number Placeholder 3"/>
          <p:cNvSpPr>
            <a:spLocks noGrp="1"/>
          </p:cNvSpPr>
          <p:nvPr>
            <p:ph type="sldNum" sz="quarter" idx="5"/>
          </p:nvPr>
        </p:nvSpPr>
        <p:spPr/>
        <p:txBody>
          <a:bodyPr/>
          <a:lstStyle/>
          <a:p>
            <a:fld id="{9F6B73CA-6BB4-4522-8FCA-39CDE4F2ADDA}" type="slidenum">
              <a:rPr lang="en-US" smtClean="0"/>
              <a:t>1</a:t>
            </a:fld>
            <a:endParaRPr lang="en-US" dirty="0"/>
          </a:p>
        </p:txBody>
      </p:sp>
    </p:spTree>
    <p:extLst>
      <p:ext uri="{BB962C8B-B14F-4D97-AF65-F5344CB8AC3E}">
        <p14:creationId xmlns:p14="http://schemas.microsoft.com/office/powerpoint/2010/main" val="415319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did the machining? If it is you, then make it super clear.</a:t>
            </a:r>
          </a:p>
        </p:txBody>
      </p:sp>
      <p:sp>
        <p:nvSpPr>
          <p:cNvPr id="4" name="Slide Number Placeholder 3"/>
          <p:cNvSpPr>
            <a:spLocks noGrp="1"/>
          </p:cNvSpPr>
          <p:nvPr>
            <p:ph type="sldNum" sz="quarter" idx="5"/>
          </p:nvPr>
        </p:nvSpPr>
        <p:spPr/>
        <p:txBody>
          <a:bodyPr/>
          <a:lstStyle/>
          <a:p>
            <a:fld id="{9F6B73CA-6BB4-4522-8FCA-39CDE4F2ADDA}" type="slidenum">
              <a:rPr lang="en-US" smtClean="0"/>
              <a:t>13</a:t>
            </a:fld>
            <a:endParaRPr lang="en-US" dirty="0"/>
          </a:p>
        </p:txBody>
      </p:sp>
    </p:spTree>
    <p:extLst>
      <p:ext uri="{BB962C8B-B14F-4D97-AF65-F5344CB8AC3E}">
        <p14:creationId xmlns:p14="http://schemas.microsoft.com/office/powerpoint/2010/main" val="3192332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ready for questions about data acquisition. What program? Who coded it? What was the sampling rate? What are the error bars? Redundancy and validation?</a:t>
            </a:r>
          </a:p>
        </p:txBody>
      </p:sp>
      <p:sp>
        <p:nvSpPr>
          <p:cNvPr id="4" name="Slide Number Placeholder 3"/>
          <p:cNvSpPr>
            <a:spLocks noGrp="1"/>
          </p:cNvSpPr>
          <p:nvPr>
            <p:ph type="sldNum" sz="quarter" idx="5"/>
          </p:nvPr>
        </p:nvSpPr>
        <p:spPr/>
        <p:txBody>
          <a:bodyPr/>
          <a:lstStyle/>
          <a:p>
            <a:fld id="{9F6B73CA-6BB4-4522-8FCA-39CDE4F2ADDA}" type="slidenum">
              <a:rPr lang="en-US" smtClean="0"/>
              <a:t>14</a:t>
            </a:fld>
            <a:endParaRPr lang="en-US" dirty="0"/>
          </a:p>
        </p:txBody>
      </p:sp>
    </p:spTree>
    <p:extLst>
      <p:ext uri="{BB962C8B-B14F-4D97-AF65-F5344CB8AC3E}">
        <p14:creationId xmlns:p14="http://schemas.microsoft.com/office/powerpoint/2010/main" val="270445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the differences from your first year on the team and again make it clear if you had an leadership position or titles.</a:t>
            </a:r>
          </a:p>
        </p:txBody>
      </p:sp>
      <p:sp>
        <p:nvSpPr>
          <p:cNvPr id="4" name="Slide Number Placeholder 3"/>
          <p:cNvSpPr>
            <a:spLocks noGrp="1"/>
          </p:cNvSpPr>
          <p:nvPr>
            <p:ph type="sldNum" sz="quarter" idx="5"/>
          </p:nvPr>
        </p:nvSpPr>
        <p:spPr/>
        <p:txBody>
          <a:bodyPr/>
          <a:lstStyle/>
          <a:p>
            <a:fld id="{9F6B73CA-6BB4-4522-8FCA-39CDE4F2ADDA}" type="slidenum">
              <a:rPr lang="en-US" smtClean="0"/>
              <a:t>15</a:t>
            </a:fld>
            <a:endParaRPr lang="en-US" dirty="0"/>
          </a:p>
        </p:txBody>
      </p:sp>
    </p:spTree>
    <p:extLst>
      <p:ext uri="{BB962C8B-B14F-4D97-AF65-F5344CB8AC3E}">
        <p14:creationId xmlns:p14="http://schemas.microsoft.com/office/powerpoint/2010/main" val="408702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Fewer words, bigger font again.</a:t>
            </a:r>
          </a:p>
        </p:txBody>
      </p:sp>
      <p:sp>
        <p:nvSpPr>
          <p:cNvPr id="4" name="Slide Number Placeholder 3"/>
          <p:cNvSpPr>
            <a:spLocks noGrp="1"/>
          </p:cNvSpPr>
          <p:nvPr>
            <p:ph type="sldNum" sz="quarter" idx="5"/>
          </p:nvPr>
        </p:nvSpPr>
        <p:spPr/>
        <p:txBody>
          <a:bodyPr/>
          <a:lstStyle/>
          <a:p>
            <a:fld id="{9F6B73CA-6BB4-4522-8FCA-39CDE4F2ADDA}" type="slidenum">
              <a:rPr lang="en-US" smtClean="0"/>
              <a:t>16</a:t>
            </a:fld>
            <a:endParaRPr lang="en-US" dirty="0"/>
          </a:p>
        </p:txBody>
      </p:sp>
    </p:spTree>
    <p:extLst>
      <p:ext uri="{BB962C8B-B14F-4D97-AF65-F5344CB8AC3E}">
        <p14:creationId xmlns:p14="http://schemas.microsoft.com/office/powerpoint/2010/main" val="339743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title should be mentioned earlier.</a:t>
            </a:r>
          </a:p>
        </p:txBody>
      </p:sp>
      <p:sp>
        <p:nvSpPr>
          <p:cNvPr id="4" name="Slide Number Placeholder 3"/>
          <p:cNvSpPr>
            <a:spLocks noGrp="1"/>
          </p:cNvSpPr>
          <p:nvPr>
            <p:ph type="sldNum" sz="quarter" idx="5"/>
          </p:nvPr>
        </p:nvSpPr>
        <p:spPr/>
        <p:txBody>
          <a:bodyPr/>
          <a:lstStyle/>
          <a:p>
            <a:fld id="{9F6B73CA-6BB4-4522-8FCA-39CDE4F2ADDA}" type="slidenum">
              <a:rPr lang="en-US" smtClean="0"/>
              <a:t>17</a:t>
            </a:fld>
            <a:endParaRPr lang="en-US" dirty="0"/>
          </a:p>
        </p:txBody>
      </p:sp>
    </p:spTree>
    <p:extLst>
      <p:ext uri="{BB962C8B-B14F-4D97-AF65-F5344CB8AC3E}">
        <p14:creationId xmlns:p14="http://schemas.microsoft.com/office/powerpoint/2010/main" val="2021863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decent PowerPoint, but there should be more math and physics along with reasons for different decisions. Also, you should talk about a time you failed and show your thought process for how you came back from it. Also, fewer words and a bigger minimum </a:t>
            </a:r>
            <a:r>
              <a:rPr lang="en-US"/>
              <a:t>font size.</a:t>
            </a:r>
          </a:p>
        </p:txBody>
      </p:sp>
      <p:sp>
        <p:nvSpPr>
          <p:cNvPr id="4" name="Slide Number Placeholder 3"/>
          <p:cNvSpPr>
            <a:spLocks noGrp="1"/>
          </p:cNvSpPr>
          <p:nvPr>
            <p:ph type="sldNum" sz="quarter" idx="5"/>
          </p:nvPr>
        </p:nvSpPr>
        <p:spPr/>
        <p:txBody>
          <a:bodyPr/>
          <a:lstStyle/>
          <a:p>
            <a:fld id="{9F6B73CA-6BB4-4522-8FCA-39CDE4F2ADDA}" type="slidenum">
              <a:rPr lang="en-US" smtClean="0"/>
              <a:t>18</a:t>
            </a:fld>
            <a:endParaRPr lang="en-US" dirty="0"/>
          </a:p>
        </p:txBody>
      </p:sp>
    </p:spTree>
    <p:extLst>
      <p:ext uri="{BB962C8B-B14F-4D97-AF65-F5344CB8AC3E}">
        <p14:creationId xmlns:p14="http://schemas.microsoft.com/office/powerpoint/2010/main" val="4282839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decent PowerPoint, but there should be more math and physics along with reasons for different decisions. Also, you should talk about a time you failed and show your thought process for how you came back from it. Also, fewer words and a bigger minimum </a:t>
            </a:r>
            <a:r>
              <a:rPr lang="en-US"/>
              <a:t>font size.</a:t>
            </a:r>
          </a:p>
        </p:txBody>
      </p:sp>
      <p:sp>
        <p:nvSpPr>
          <p:cNvPr id="4" name="Slide Number Placeholder 3"/>
          <p:cNvSpPr>
            <a:spLocks noGrp="1"/>
          </p:cNvSpPr>
          <p:nvPr>
            <p:ph type="sldNum" sz="quarter" idx="5"/>
          </p:nvPr>
        </p:nvSpPr>
        <p:spPr/>
        <p:txBody>
          <a:bodyPr/>
          <a:lstStyle/>
          <a:p>
            <a:fld id="{9F6B73CA-6BB4-4522-8FCA-39CDE4F2ADDA}" type="slidenum">
              <a:rPr lang="en-US" smtClean="0"/>
              <a:t>19</a:t>
            </a:fld>
            <a:endParaRPr lang="en-US" dirty="0"/>
          </a:p>
        </p:txBody>
      </p:sp>
    </p:spTree>
    <p:extLst>
      <p:ext uri="{BB962C8B-B14F-4D97-AF65-F5344CB8AC3E}">
        <p14:creationId xmlns:p14="http://schemas.microsoft.com/office/powerpoint/2010/main" val="407710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PowerPoints should be less wordy, especially if bullets are used. No “the” after a bullet. Give your PowerPoint page numbers.</a:t>
            </a:r>
          </a:p>
        </p:txBody>
      </p:sp>
      <p:sp>
        <p:nvSpPr>
          <p:cNvPr id="4" name="Slide Number Placeholder 3"/>
          <p:cNvSpPr>
            <a:spLocks noGrp="1"/>
          </p:cNvSpPr>
          <p:nvPr>
            <p:ph type="sldNum" sz="quarter" idx="5"/>
          </p:nvPr>
        </p:nvSpPr>
        <p:spPr/>
        <p:txBody>
          <a:bodyPr/>
          <a:lstStyle/>
          <a:p>
            <a:fld id="{9F6B73CA-6BB4-4522-8FCA-39CDE4F2ADDA}" type="slidenum">
              <a:rPr lang="en-US" smtClean="0"/>
              <a:t>2</a:t>
            </a:fld>
            <a:endParaRPr lang="en-US" dirty="0"/>
          </a:p>
        </p:txBody>
      </p:sp>
    </p:spTree>
    <p:extLst>
      <p:ext uri="{BB962C8B-B14F-4D97-AF65-F5344CB8AC3E}">
        <p14:creationId xmlns:p14="http://schemas.microsoft.com/office/powerpoint/2010/main" val="247352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take a leadership role right away? If not, give yourself a title without being too far from the truth.</a:t>
            </a:r>
          </a:p>
        </p:txBody>
      </p:sp>
      <p:sp>
        <p:nvSpPr>
          <p:cNvPr id="4" name="Slide Number Placeholder 3"/>
          <p:cNvSpPr>
            <a:spLocks noGrp="1"/>
          </p:cNvSpPr>
          <p:nvPr>
            <p:ph type="sldNum" sz="quarter" idx="5"/>
          </p:nvPr>
        </p:nvSpPr>
        <p:spPr/>
        <p:txBody>
          <a:bodyPr/>
          <a:lstStyle/>
          <a:p>
            <a:fld id="{9F6B73CA-6BB4-4522-8FCA-39CDE4F2ADDA}" type="slidenum">
              <a:rPr lang="en-US" smtClean="0"/>
              <a:t>4</a:t>
            </a:fld>
            <a:endParaRPr lang="en-US" dirty="0"/>
          </a:p>
        </p:txBody>
      </p:sp>
    </p:spTree>
    <p:extLst>
      <p:ext uri="{BB962C8B-B14F-4D97-AF65-F5344CB8AC3E}">
        <p14:creationId xmlns:p14="http://schemas.microsoft.com/office/powerpoint/2010/main" val="307722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words and increase minimum font size. Everyone in the room will know what these parts do or should do.</a:t>
            </a:r>
          </a:p>
        </p:txBody>
      </p:sp>
      <p:sp>
        <p:nvSpPr>
          <p:cNvPr id="4" name="Slide Number Placeholder 3"/>
          <p:cNvSpPr>
            <a:spLocks noGrp="1"/>
          </p:cNvSpPr>
          <p:nvPr>
            <p:ph type="sldNum" sz="quarter" idx="5"/>
          </p:nvPr>
        </p:nvSpPr>
        <p:spPr/>
        <p:txBody>
          <a:bodyPr/>
          <a:lstStyle/>
          <a:p>
            <a:fld id="{9F6B73CA-6BB4-4522-8FCA-39CDE4F2ADDA}" type="slidenum">
              <a:rPr lang="en-US" smtClean="0"/>
              <a:t>5</a:t>
            </a:fld>
            <a:endParaRPr lang="en-US" dirty="0"/>
          </a:p>
        </p:txBody>
      </p:sp>
    </p:spTree>
    <p:extLst>
      <p:ext uri="{BB962C8B-B14F-4D97-AF65-F5344CB8AC3E}">
        <p14:creationId xmlns:p14="http://schemas.microsoft.com/office/powerpoint/2010/main" val="99882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cleaner. Top right photo doesn’t add much. You need a slide before this that introduces these scientific terms and gives some equations. SpaceX, more than any rocket I know, focuses on first principles and fundamental science. You have to prove to them why the definitions and equations look how they do. Then show slides like this that apply it.</a:t>
            </a:r>
          </a:p>
        </p:txBody>
      </p:sp>
      <p:sp>
        <p:nvSpPr>
          <p:cNvPr id="4" name="Slide Number Placeholder 3"/>
          <p:cNvSpPr>
            <a:spLocks noGrp="1"/>
          </p:cNvSpPr>
          <p:nvPr>
            <p:ph type="sldNum" sz="quarter" idx="5"/>
          </p:nvPr>
        </p:nvSpPr>
        <p:spPr/>
        <p:txBody>
          <a:bodyPr/>
          <a:lstStyle/>
          <a:p>
            <a:fld id="{9F6B73CA-6BB4-4522-8FCA-39CDE4F2ADDA}" type="slidenum">
              <a:rPr lang="en-US" smtClean="0"/>
              <a:t>6</a:t>
            </a:fld>
            <a:endParaRPr lang="en-US" dirty="0"/>
          </a:p>
        </p:txBody>
      </p:sp>
    </p:spTree>
    <p:extLst>
      <p:ext uri="{BB962C8B-B14F-4D97-AF65-F5344CB8AC3E}">
        <p14:creationId xmlns:p14="http://schemas.microsoft.com/office/powerpoint/2010/main" val="332816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web is confusing. I see what you are trying to do, but it should be reorganized to look more like a control theory diagram.</a:t>
            </a:r>
          </a:p>
        </p:txBody>
      </p:sp>
      <p:sp>
        <p:nvSpPr>
          <p:cNvPr id="4" name="Slide Number Placeholder 3"/>
          <p:cNvSpPr>
            <a:spLocks noGrp="1"/>
          </p:cNvSpPr>
          <p:nvPr>
            <p:ph type="sldNum" sz="quarter" idx="5"/>
          </p:nvPr>
        </p:nvSpPr>
        <p:spPr/>
        <p:txBody>
          <a:bodyPr/>
          <a:lstStyle/>
          <a:p>
            <a:fld id="{9F6B73CA-6BB4-4522-8FCA-39CDE4F2ADDA}" type="slidenum">
              <a:rPr lang="en-US" smtClean="0"/>
              <a:t>8</a:t>
            </a:fld>
            <a:endParaRPr lang="en-US" dirty="0"/>
          </a:p>
        </p:txBody>
      </p:sp>
    </p:spTree>
    <p:extLst>
      <p:ext uri="{BB962C8B-B14F-4D97-AF65-F5344CB8AC3E}">
        <p14:creationId xmlns:p14="http://schemas.microsoft.com/office/powerpoint/2010/main" val="878820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Fewer words, bigger font again.</a:t>
            </a:r>
          </a:p>
        </p:txBody>
      </p:sp>
      <p:sp>
        <p:nvSpPr>
          <p:cNvPr id="4" name="Slide Number Placeholder 3"/>
          <p:cNvSpPr>
            <a:spLocks noGrp="1"/>
          </p:cNvSpPr>
          <p:nvPr>
            <p:ph type="sldNum" sz="quarter" idx="5"/>
          </p:nvPr>
        </p:nvSpPr>
        <p:spPr/>
        <p:txBody>
          <a:bodyPr/>
          <a:lstStyle/>
          <a:p>
            <a:fld id="{9F6B73CA-6BB4-4522-8FCA-39CDE4F2ADDA}" type="slidenum">
              <a:rPr lang="en-US" smtClean="0"/>
              <a:t>10</a:t>
            </a:fld>
            <a:endParaRPr lang="en-US" dirty="0"/>
          </a:p>
        </p:txBody>
      </p:sp>
    </p:spTree>
    <p:extLst>
      <p:ext uri="{BB962C8B-B14F-4D97-AF65-F5344CB8AC3E}">
        <p14:creationId xmlns:p14="http://schemas.microsoft.com/office/powerpoint/2010/main" val="200218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prices, factors of safety, alternative components, a material compatibility assessment, flow rates, pressure limits, temperature limits, other design criteria. You want to emphasize requirements and how you met them and how you argued against other team’s requirements and won.</a:t>
            </a:r>
          </a:p>
        </p:txBody>
      </p:sp>
      <p:sp>
        <p:nvSpPr>
          <p:cNvPr id="4" name="Slide Number Placeholder 3"/>
          <p:cNvSpPr>
            <a:spLocks noGrp="1"/>
          </p:cNvSpPr>
          <p:nvPr>
            <p:ph type="sldNum" sz="quarter" idx="5"/>
          </p:nvPr>
        </p:nvSpPr>
        <p:spPr/>
        <p:txBody>
          <a:bodyPr/>
          <a:lstStyle/>
          <a:p>
            <a:fld id="{9F6B73CA-6BB4-4522-8FCA-39CDE4F2ADDA}" type="slidenum">
              <a:rPr lang="en-US" smtClean="0"/>
              <a:t>11</a:t>
            </a:fld>
            <a:endParaRPr lang="en-US" dirty="0"/>
          </a:p>
        </p:txBody>
      </p:sp>
    </p:spTree>
    <p:extLst>
      <p:ext uri="{BB962C8B-B14F-4D97-AF65-F5344CB8AC3E}">
        <p14:creationId xmlns:p14="http://schemas.microsoft.com/office/powerpoint/2010/main" val="91288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your experience with GD&amp;T and make it clear that you know what you’re doing with drawings. SpaceX uses NX, so ensure them that you have are aware of some differences between this and NX. Is this SolidWorks?</a:t>
            </a:r>
          </a:p>
        </p:txBody>
      </p:sp>
      <p:sp>
        <p:nvSpPr>
          <p:cNvPr id="4" name="Slide Number Placeholder 3"/>
          <p:cNvSpPr>
            <a:spLocks noGrp="1"/>
          </p:cNvSpPr>
          <p:nvPr>
            <p:ph type="sldNum" sz="quarter" idx="5"/>
          </p:nvPr>
        </p:nvSpPr>
        <p:spPr/>
        <p:txBody>
          <a:bodyPr/>
          <a:lstStyle/>
          <a:p>
            <a:fld id="{9F6B73CA-6BB4-4522-8FCA-39CDE4F2ADDA}" type="slidenum">
              <a:rPr lang="en-US" smtClean="0"/>
              <a:t>12</a:t>
            </a:fld>
            <a:endParaRPr lang="en-US" dirty="0"/>
          </a:p>
        </p:txBody>
      </p:sp>
    </p:spTree>
    <p:extLst>
      <p:ext uri="{BB962C8B-B14F-4D97-AF65-F5344CB8AC3E}">
        <p14:creationId xmlns:p14="http://schemas.microsoft.com/office/powerpoint/2010/main" val="237622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16449A-9E6A-47BF-BDFD-89B9B8145C1C}" type="datetime1">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703245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0B477D-8F5A-4BEE-ACD4-3AFA6A8BFBCB}"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61889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A7CB5C-6A32-42BC-9F02-802FCBB89D6C}"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523853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8BDED2-1D5D-4ADD-9DDC-34B7E455C1A0}"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107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08BD5A-58B6-4905-B599-7CE84A512C28}"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998604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2B5A7DB-19F3-4D22-8D76-DA9C1862F734}" type="datetime1">
              <a:rPr lang="en-US" smtClean="0"/>
              <a:t>10/7/2019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61995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6BAACC7-16C0-4805-9A8F-B67BFC61689D}" type="datetime1">
              <a:rPr lang="en-US" smtClean="0"/>
              <a:t>10/7/2019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99265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D759A-5D6A-490E-A30C-DAD6C9B7B21F}" type="datetime1">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424942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A207C2-9FB6-4B8E-9B7C-2DFA2327940F}" type="datetime1">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53030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299EFD-37FD-4483-8B8B-50C3E3460A9A}" type="datetime1">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25065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337B0F-2114-42E7-B86A-D79F91B10DB9}" type="datetime1">
              <a:rPr lang="en-US" smtClean="0"/>
              <a:t>10/7/2019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3235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363C4D-F235-42B7-857F-BBE415AE4478}"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2745636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B78B02-A207-44A6-9429-C55A77590317}" type="datetime1">
              <a:rPr lang="en-US" smtClean="0"/>
              <a:t>10/7/2019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64723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83E854-2035-4B18-8242-1275B68D6A21}" type="datetime1">
              <a:rPr lang="en-US" smtClean="0"/>
              <a:t>10/7/2019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95962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1EB66-159C-4A54-AE0E-6AA66EF64AA0}" type="datetime1">
              <a:rPr lang="en-US" smtClean="0"/>
              <a:t>10/7/2019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25219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79D9E4F-A195-4CCC-BF1E-8B7180A85B85}"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3926058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78418E3-BE7A-4892-A8DD-8F81EAF4787A}" type="datetime1">
              <a:rPr lang="en-US" smtClean="0"/>
              <a:t>10/7/2019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13D033-886B-4A14-BCAE-FB09DD99573A}" type="slidenum">
              <a:rPr lang="en-US" smtClean="0"/>
              <a:t>‹#›</a:t>
            </a:fld>
            <a:endParaRPr lang="en-US" dirty="0"/>
          </a:p>
        </p:txBody>
      </p:sp>
    </p:spTree>
    <p:extLst>
      <p:ext uri="{BB962C8B-B14F-4D97-AF65-F5344CB8AC3E}">
        <p14:creationId xmlns:p14="http://schemas.microsoft.com/office/powerpoint/2010/main" val="800750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F550558-304D-4B2B-B94B-44E4B8FAD338}" type="datetime1">
              <a:rPr lang="en-US" smtClean="0"/>
              <a:t>10/7/2019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13D033-886B-4A14-BCAE-FB09DD99573A}" type="slidenum">
              <a:rPr lang="en-US" smtClean="0"/>
              <a:t>‹#›</a:t>
            </a:fld>
            <a:endParaRPr lang="en-US" dirty="0"/>
          </a:p>
        </p:txBody>
      </p:sp>
    </p:spTree>
    <p:extLst>
      <p:ext uri="{BB962C8B-B14F-4D97-AF65-F5344CB8AC3E}">
        <p14:creationId xmlns:p14="http://schemas.microsoft.com/office/powerpoint/2010/main" val="366651753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jpe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jpe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jpeg"/><Relationship Id="rId7"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g"/><Relationship Id="rId10" Type="http://schemas.openxmlformats.org/officeDocument/2006/relationships/image" Target="../media/image56.tmp"/><Relationship Id="rId4" Type="http://schemas.openxmlformats.org/officeDocument/2006/relationships/image" Target="../media/image7.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xml"/><Relationship Id="rId7" Type="http://schemas.openxmlformats.org/officeDocument/2006/relationships/image" Target="../media/image57.jpeg"/><Relationship Id="rId12" Type="http://schemas.openxmlformats.org/officeDocument/2006/relationships/image" Target="../media/image6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11" Type="http://schemas.openxmlformats.org/officeDocument/2006/relationships/image" Target="../media/image61.jpeg"/><Relationship Id="rId5" Type="http://schemas.openxmlformats.org/officeDocument/2006/relationships/image" Target="../media/image6.jpeg"/><Relationship Id="rId10" Type="http://schemas.openxmlformats.org/officeDocument/2006/relationships/image" Target="../media/image60.png"/><Relationship Id="rId4" Type="http://schemas.openxmlformats.org/officeDocument/2006/relationships/notesSlide" Target="../notesSlides/notesSlide11.xml"/><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7.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xml"/><Relationship Id="rId7" Type="http://schemas.openxmlformats.org/officeDocument/2006/relationships/image" Target="../media/image6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jpe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1.xml"/><Relationship Id="rId7" Type="http://schemas.openxmlformats.org/officeDocument/2006/relationships/image" Target="../media/image3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1.jpe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10" name="Picture 9" descr="A picture containing drawing, plate&#10;&#10;Description automatically generated">
            <a:extLst>
              <a:ext uri="{FF2B5EF4-FFF2-40B4-BE49-F238E27FC236}">
                <a16:creationId xmlns:a16="http://schemas.microsoft.com/office/drawing/2014/main" id="{A42DE7B7-26F4-44BB-9186-BAA5104783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334" y="888070"/>
            <a:ext cx="4001304" cy="4001304"/>
          </a:xfrm>
          <a:prstGeom prst="rect">
            <a:avLst/>
          </a:prstGeom>
        </p:spPr>
      </p:pic>
      <p:sp>
        <p:nvSpPr>
          <p:cNvPr id="4" name="Subtitle 3">
            <a:extLst>
              <a:ext uri="{FF2B5EF4-FFF2-40B4-BE49-F238E27FC236}">
                <a16:creationId xmlns:a16="http://schemas.microsoft.com/office/drawing/2014/main" id="{033AEAFF-FA4F-4654-8A09-B477DE0A4659}"/>
              </a:ext>
            </a:extLst>
          </p:cNvPr>
          <p:cNvSpPr>
            <a:spLocks noGrp="1"/>
          </p:cNvSpPr>
          <p:nvPr>
            <p:ph type="subTitle" idx="1"/>
          </p:nvPr>
        </p:nvSpPr>
        <p:spPr>
          <a:xfrm>
            <a:off x="6095999" y="2386583"/>
            <a:ext cx="5259667" cy="1457448"/>
          </a:xfrm>
        </p:spPr>
        <p:txBody>
          <a:bodyPr>
            <a:normAutofit fontScale="55000" lnSpcReduction="20000"/>
          </a:bodyPr>
          <a:lstStyle/>
          <a:p>
            <a:r>
              <a:rPr lang="en-US" sz="7400" dirty="0"/>
              <a:t>Journey to Spaceport</a:t>
            </a:r>
          </a:p>
          <a:p>
            <a:r>
              <a:rPr lang="en-US" sz="3200" dirty="0"/>
              <a:t>Charlie Nitschelm</a:t>
            </a:r>
          </a:p>
          <a:p>
            <a:r>
              <a:rPr lang="en-US" sz="2800" dirty="0"/>
              <a:t>Prospective SpaceX Employee, Build Engineer</a:t>
            </a:r>
          </a:p>
        </p:txBody>
      </p:sp>
      <p:sp>
        <p:nvSpPr>
          <p:cNvPr id="3" name="Slide Number Placeholder 2">
            <a:extLst>
              <a:ext uri="{FF2B5EF4-FFF2-40B4-BE49-F238E27FC236}">
                <a16:creationId xmlns:a16="http://schemas.microsoft.com/office/drawing/2014/main" id="{4BB72E4B-5F6E-43CB-BC56-ECBFC43B5984}"/>
              </a:ext>
            </a:extLst>
          </p:cNvPr>
          <p:cNvSpPr>
            <a:spLocks noGrp="1"/>
          </p:cNvSpPr>
          <p:nvPr>
            <p:ph type="sldNum" sz="quarter" idx="12"/>
          </p:nvPr>
        </p:nvSpPr>
        <p:spPr/>
        <p:txBody>
          <a:bodyPr/>
          <a:lstStyle/>
          <a:p>
            <a:fld id="{D513D033-886B-4A14-BCAE-FB09DD99573A}" type="slidenum">
              <a:rPr lang="en-US" sz="1400" smtClean="0"/>
              <a:t>1</a:t>
            </a:fld>
            <a:endParaRPr lang="en-US" dirty="0"/>
          </a:p>
        </p:txBody>
      </p:sp>
    </p:spTree>
    <p:extLst>
      <p:ext uri="{BB962C8B-B14F-4D97-AF65-F5344CB8AC3E}">
        <p14:creationId xmlns:p14="http://schemas.microsoft.com/office/powerpoint/2010/main" val="206709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6835805" cy="584775"/>
          </a:xfrm>
          <a:prstGeom prst="rect">
            <a:avLst/>
          </a:prstGeom>
          <a:noFill/>
        </p:spPr>
        <p:txBody>
          <a:bodyPr wrap="square" rtlCol="0">
            <a:spAutoFit/>
          </a:bodyPr>
          <a:lstStyle/>
          <a:p>
            <a:r>
              <a:rPr lang="en-US" sz="3200" dirty="0"/>
              <a:t>Year 2 – Hybrid Engine</a:t>
            </a:r>
          </a:p>
        </p:txBody>
      </p:sp>
      <p:sp>
        <p:nvSpPr>
          <p:cNvPr id="13" name="TextBox 12">
            <a:extLst>
              <a:ext uri="{FF2B5EF4-FFF2-40B4-BE49-F238E27FC236}">
                <a16:creationId xmlns:a16="http://schemas.microsoft.com/office/drawing/2014/main" id="{348C5709-F5ED-42E2-A376-482D3940935F}"/>
              </a:ext>
            </a:extLst>
          </p:cNvPr>
          <p:cNvSpPr txBox="1"/>
          <p:nvPr/>
        </p:nvSpPr>
        <p:spPr>
          <a:xfrm>
            <a:off x="2068589" y="1309349"/>
            <a:ext cx="2622303" cy="707886"/>
          </a:xfrm>
          <a:prstGeom prst="rect">
            <a:avLst/>
          </a:prstGeom>
          <a:noFill/>
        </p:spPr>
        <p:txBody>
          <a:bodyPr wrap="square" rtlCol="0">
            <a:spAutoFit/>
          </a:bodyPr>
          <a:lstStyle/>
          <a:p>
            <a:r>
              <a:rPr lang="en-US" sz="1600" u="sng" dirty="0"/>
              <a:t>Oxidizer Tank</a:t>
            </a:r>
          </a:p>
          <a:p>
            <a:r>
              <a:rPr lang="en-US" sz="1200" dirty="0"/>
              <a:t>A highly pressurized vessel that contains liquid Nitrous Oxide</a:t>
            </a:r>
            <a:endParaRPr lang="en-US" sz="1100" dirty="0"/>
          </a:p>
        </p:txBody>
      </p:sp>
      <p:sp>
        <p:nvSpPr>
          <p:cNvPr id="14" name="TextBox 13">
            <a:extLst>
              <a:ext uri="{FF2B5EF4-FFF2-40B4-BE49-F238E27FC236}">
                <a16:creationId xmlns:a16="http://schemas.microsoft.com/office/drawing/2014/main" id="{45E1B6DD-A56F-4257-861A-1F1C54C47CF1}"/>
              </a:ext>
            </a:extLst>
          </p:cNvPr>
          <p:cNvSpPr txBox="1"/>
          <p:nvPr/>
        </p:nvSpPr>
        <p:spPr>
          <a:xfrm>
            <a:off x="2993330" y="4335964"/>
            <a:ext cx="2805310" cy="707886"/>
          </a:xfrm>
          <a:prstGeom prst="rect">
            <a:avLst/>
          </a:prstGeom>
          <a:noFill/>
        </p:spPr>
        <p:txBody>
          <a:bodyPr wrap="square" rtlCol="0">
            <a:spAutoFit/>
          </a:bodyPr>
          <a:lstStyle/>
          <a:p>
            <a:pPr algn="r"/>
            <a:r>
              <a:rPr lang="en-US" sz="1600" u="sng" dirty="0"/>
              <a:t>Flow Regulator</a:t>
            </a:r>
          </a:p>
          <a:p>
            <a:pPr algn="r"/>
            <a:r>
              <a:rPr lang="en-US" sz="1200" dirty="0"/>
              <a:t>A motorized valve that monitors flow regulation of the liquid oxidizer</a:t>
            </a:r>
          </a:p>
        </p:txBody>
      </p:sp>
      <p:sp>
        <p:nvSpPr>
          <p:cNvPr id="15" name="TextBox 14">
            <a:extLst>
              <a:ext uri="{FF2B5EF4-FFF2-40B4-BE49-F238E27FC236}">
                <a16:creationId xmlns:a16="http://schemas.microsoft.com/office/drawing/2014/main" id="{3717AF35-329E-40CB-9C20-83EFC09031BD}"/>
              </a:ext>
            </a:extLst>
          </p:cNvPr>
          <p:cNvSpPr txBox="1"/>
          <p:nvPr/>
        </p:nvSpPr>
        <p:spPr>
          <a:xfrm>
            <a:off x="5550494" y="1305679"/>
            <a:ext cx="2948782" cy="707886"/>
          </a:xfrm>
          <a:prstGeom prst="rect">
            <a:avLst/>
          </a:prstGeom>
          <a:noFill/>
        </p:spPr>
        <p:txBody>
          <a:bodyPr wrap="square" rtlCol="0">
            <a:spAutoFit/>
          </a:bodyPr>
          <a:lstStyle/>
          <a:p>
            <a:r>
              <a:rPr lang="en-US" sz="1600" u="sng" dirty="0"/>
              <a:t>Injection Plate</a:t>
            </a:r>
          </a:p>
          <a:p>
            <a:r>
              <a:rPr lang="en-US" sz="1200" dirty="0"/>
              <a:t>Responsible for providing desired oxidizer flow into the combustion chamber</a:t>
            </a:r>
            <a:endParaRPr lang="en-US" sz="1100" dirty="0"/>
          </a:p>
        </p:txBody>
      </p:sp>
      <p:sp>
        <p:nvSpPr>
          <p:cNvPr id="16" name="TextBox 15">
            <a:extLst>
              <a:ext uri="{FF2B5EF4-FFF2-40B4-BE49-F238E27FC236}">
                <a16:creationId xmlns:a16="http://schemas.microsoft.com/office/drawing/2014/main" id="{EDD691A0-3B64-48FC-BAB5-BE112F83B6DA}"/>
              </a:ext>
            </a:extLst>
          </p:cNvPr>
          <p:cNvSpPr txBox="1"/>
          <p:nvPr/>
        </p:nvSpPr>
        <p:spPr>
          <a:xfrm>
            <a:off x="8988026" y="1314424"/>
            <a:ext cx="2614540" cy="707886"/>
          </a:xfrm>
          <a:prstGeom prst="rect">
            <a:avLst/>
          </a:prstGeom>
          <a:noFill/>
        </p:spPr>
        <p:txBody>
          <a:bodyPr wrap="square" rtlCol="0">
            <a:spAutoFit/>
          </a:bodyPr>
          <a:lstStyle/>
          <a:p>
            <a:r>
              <a:rPr lang="en-US" sz="1600" u="sng" dirty="0"/>
              <a:t>Combustion Chamber</a:t>
            </a:r>
          </a:p>
          <a:p>
            <a:r>
              <a:rPr lang="en-US" sz="1200" dirty="0"/>
              <a:t>An enclosed volume that produces heated, highly pressurized gas</a:t>
            </a:r>
          </a:p>
        </p:txBody>
      </p:sp>
      <p:sp>
        <p:nvSpPr>
          <p:cNvPr id="17" name="TextBox 16">
            <a:extLst>
              <a:ext uri="{FF2B5EF4-FFF2-40B4-BE49-F238E27FC236}">
                <a16:creationId xmlns:a16="http://schemas.microsoft.com/office/drawing/2014/main" id="{ABB291DC-A7F0-4842-B705-39953EF10DD2}"/>
              </a:ext>
            </a:extLst>
          </p:cNvPr>
          <p:cNvSpPr txBox="1"/>
          <p:nvPr/>
        </p:nvSpPr>
        <p:spPr>
          <a:xfrm>
            <a:off x="9694415" y="4348540"/>
            <a:ext cx="2271105" cy="892552"/>
          </a:xfrm>
          <a:prstGeom prst="rect">
            <a:avLst/>
          </a:prstGeom>
          <a:noFill/>
        </p:spPr>
        <p:txBody>
          <a:bodyPr wrap="square" rtlCol="0">
            <a:spAutoFit/>
          </a:bodyPr>
          <a:lstStyle/>
          <a:p>
            <a:pPr algn="r"/>
            <a:r>
              <a:rPr lang="en-US" sz="1600" u="sng" dirty="0"/>
              <a:t>Nozzle</a:t>
            </a:r>
          </a:p>
          <a:p>
            <a:pPr algn="r"/>
            <a:r>
              <a:rPr lang="en-US" sz="1200" dirty="0"/>
              <a:t>Machined into a de Laval curve responsible for directing the flow of hot, pressurized gases</a:t>
            </a:r>
          </a:p>
        </p:txBody>
      </p:sp>
      <p:pic>
        <p:nvPicPr>
          <p:cNvPr id="18" name="Picture 17">
            <a:extLst>
              <a:ext uri="{FF2B5EF4-FFF2-40B4-BE49-F238E27FC236}">
                <a16:creationId xmlns:a16="http://schemas.microsoft.com/office/drawing/2014/main" id="{27B22ADE-19EA-4746-B659-5794D09A64F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192" t="13665" r="20357" b="7674"/>
          <a:stretch/>
        </p:blipFill>
        <p:spPr>
          <a:xfrm rot="16200000">
            <a:off x="7757446" y="2013243"/>
            <a:ext cx="1562101" cy="2542025"/>
          </a:xfrm>
          <a:prstGeom prst="rect">
            <a:avLst/>
          </a:prstGeom>
        </p:spPr>
      </p:pic>
      <p:pic>
        <p:nvPicPr>
          <p:cNvPr id="19" name="Picture 18">
            <a:extLst>
              <a:ext uri="{FF2B5EF4-FFF2-40B4-BE49-F238E27FC236}">
                <a16:creationId xmlns:a16="http://schemas.microsoft.com/office/drawing/2014/main" id="{307AFE10-EF2A-4004-90BC-5A6ACC6733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707" t="23269" r="33537" b="19381"/>
          <a:stretch/>
        </p:blipFill>
        <p:spPr>
          <a:xfrm rot="16140000">
            <a:off x="3216330" y="2110808"/>
            <a:ext cx="1131569" cy="1891072"/>
          </a:xfrm>
          <a:prstGeom prst="rect">
            <a:avLst/>
          </a:prstGeom>
        </p:spPr>
      </p:pic>
      <p:pic>
        <p:nvPicPr>
          <p:cNvPr id="20" name="Picture 19">
            <a:extLst>
              <a:ext uri="{FF2B5EF4-FFF2-40B4-BE49-F238E27FC236}">
                <a16:creationId xmlns:a16="http://schemas.microsoft.com/office/drawing/2014/main" id="{581294CA-76F1-44A7-84A1-2F1E4B2EA3E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9705" t="41231" r="31392" b="39415"/>
          <a:stretch/>
        </p:blipFill>
        <p:spPr>
          <a:xfrm rot="16200000">
            <a:off x="6352717" y="2817116"/>
            <a:ext cx="857833" cy="765887"/>
          </a:xfrm>
          <a:prstGeom prst="rect">
            <a:avLst/>
          </a:prstGeom>
        </p:spPr>
      </p:pic>
      <p:pic>
        <p:nvPicPr>
          <p:cNvPr id="21" name="Picture 20">
            <a:extLst>
              <a:ext uri="{FF2B5EF4-FFF2-40B4-BE49-F238E27FC236}">
                <a16:creationId xmlns:a16="http://schemas.microsoft.com/office/drawing/2014/main" id="{0BD0E589-B37A-4845-A401-475C56B0C20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850" t="38778" r="22413" b="27391"/>
          <a:stretch/>
        </p:blipFill>
        <p:spPr>
          <a:xfrm rot="16200000">
            <a:off x="4502477" y="2547328"/>
            <a:ext cx="1945767" cy="1494272"/>
          </a:xfrm>
          <a:prstGeom prst="rect">
            <a:avLst/>
          </a:prstGeom>
        </p:spPr>
      </p:pic>
      <p:pic>
        <p:nvPicPr>
          <p:cNvPr id="22" name="Picture 21">
            <a:extLst>
              <a:ext uri="{FF2B5EF4-FFF2-40B4-BE49-F238E27FC236}">
                <a16:creationId xmlns:a16="http://schemas.microsoft.com/office/drawing/2014/main" id="{A021E1E7-1758-4DB2-A156-F509996342A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5853" t="28876" r="15974" b="27544"/>
          <a:stretch/>
        </p:blipFill>
        <p:spPr>
          <a:xfrm rot="16200000">
            <a:off x="10131118" y="2537119"/>
            <a:ext cx="1495957" cy="1494271"/>
          </a:xfrm>
          <a:prstGeom prst="rect">
            <a:avLst/>
          </a:prstGeom>
        </p:spPr>
      </p:pic>
      <p:sp>
        <p:nvSpPr>
          <p:cNvPr id="23" name="TextBox 22">
            <a:extLst>
              <a:ext uri="{FF2B5EF4-FFF2-40B4-BE49-F238E27FC236}">
                <a16:creationId xmlns:a16="http://schemas.microsoft.com/office/drawing/2014/main" id="{14B4D236-286A-4675-A2C6-66C6058AEA52}"/>
              </a:ext>
            </a:extLst>
          </p:cNvPr>
          <p:cNvSpPr txBox="1"/>
          <p:nvPr/>
        </p:nvSpPr>
        <p:spPr>
          <a:xfrm>
            <a:off x="6209207" y="4346785"/>
            <a:ext cx="2667437" cy="707886"/>
          </a:xfrm>
          <a:prstGeom prst="rect">
            <a:avLst/>
          </a:prstGeom>
          <a:noFill/>
        </p:spPr>
        <p:txBody>
          <a:bodyPr wrap="square" rtlCol="0">
            <a:spAutoFit/>
          </a:bodyPr>
          <a:lstStyle/>
          <a:p>
            <a:pPr algn="r"/>
            <a:r>
              <a:rPr lang="en-US" sz="1600" u="sng" dirty="0"/>
              <a:t>Impinging Plate</a:t>
            </a:r>
          </a:p>
          <a:p>
            <a:pPr algn="r"/>
            <a:r>
              <a:rPr lang="en-US" sz="1200" dirty="0"/>
              <a:t>An interchangeable plate responsible for the flow streams of the oxidizer</a:t>
            </a:r>
          </a:p>
        </p:txBody>
      </p:sp>
      <p:pic>
        <p:nvPicPr>
          <p:cNvPr id="35" name="Picture 34">
            <a:extLst>
              <a:ext uri="{FF2B5EF4-FFF2-40B4-BE49-F238E27FC236}">
                <a16:creationId xmlns:a16="http://schemas.microsoft.com/office/drawing/2014/main" id="{39B7C8C1-0EBA-437F-A865-7078286E741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4250" t="6435" r="34389" b="7602"/>
          <a:stretch/>
        </p:blipFill>
        <p:spPr>
          <a:xfrm rot="5400000">
            <a:off x="1096739" y="1971414"/>
            <a:ext cx="865394" cy="2565646"/>
          </a:xfrm>
          <a:prstGeom prst="rect">
            <a:avLst/>
          </a:prstGeom>
        </p:spPr>
      </p:pic>
      <p:pic>
        <p:nvPicPr>
          <p:cNvPr id="36" name="Picture 620">
            <a:extLst>
              <a:ext uri="{FF2B5EF4-FFF2-40B4-BE49-F238E27FC236}">
                <a16:creationId xmlns:a16="http://schemas.microsoft.com/office/drawing/2014/main" id="{35FD647C-58DA-427C-88F4-5424F132A65E}"/>
              </a:ext>
            </a:extLst>
          </p:cNvPr>
          <p:cNvPicPr>
            <a:picLocks noChangeAspect="1"/>
          </p:cNvPicPr>
          <p:nvPr/>
        </p:nvPicPr>
        <p:blipFill>
          <a:blip r:embed="rId11"/>
          <a:stretch>
            <a:fillRect/>
          </a:stretch>
        </p:blipFill>
        <p:spPr>
          <a:xfrm rot="16200000">
            <a:off x="11533059" y="2936648"/>
            <a:ext cx="714370" cy="689424"/>
          </a:xfrm>
          <a:prstGeom prst="rect">
            <a:avLst/>
          </a:prstGeom>
        </p:spPr>
      </p:pic>
      <p:cxnSp>
        <p:nvCxnSpPr>
          <p:cNvPr id="37" name="Straight Connector 36">
            <a:extLst>
              <a:ext uri="{FF2B5EF4-FFF2-40B4-BE49-F238E27FC236}">
                <a16:creationId xmlns:a16="http://schemas.microsoft.com/office/drawing/2014/main" id="{56BFC36C-0ECC-4957-9A23-5313905EFC08}"/>
              </a:ext>
            </a:extLst>
          </p:cNvPr>
          <p:cNvCxnSpPr>
            <a:cxnSpLocks/>
          </p:cNvCxnSpPr>
          <p:nvPr/>
        </p:nvCxnSpPr>
        <p:spPr>
          <a:xfrm flipH="1">
            <a:off x="1524674" y="1567296"/>
            <a:ext cx="623550" cy="1273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ED7B86-B15E-4F5D-987B-D6170168FC7B}"/>
              </a:ext>
            </a:extLst>
          </p:cNvPr>
          <p:cNvCxnSpPr>
            <a:cxnSpLocks/>
          </p:cNvCxnSpPr>
          <p:nvPr/>
        </p:nvCxnSpPr>
        <p:spPr>
          <a:xfrm>
            <a:off x="3850572" y="3340133"/>
            <a:ext cx="497670" cy="1259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2C96BD-EC4E-4D54-BC78-03590DE6289A}"/>
              </a:ext>
            </a:extLst>
          </p:cNvPr>
          <p:cNvCxnSpPr>
            <a:cxnSpLocks/>
          </p:cNvCxnSpPr>
          <p:nvPr/>
        </p:nvCxnSpPr>
        <p:spPr>
          <a:xfrm flipH="1">
            <a:off x="5254968" y="1562534"/>
            <a:ext cx="386333" cy="1222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39EC4C9-5ED8-4EA9-99F0-79870B34310C}"/>
              </a:ext>
            </a:extLst>
          </p:cNvPr>
          <p:cNvCxnSpPr>
            <a:cxnSpLocks/>
          </p:cNvCxnSpPr>
          <p:nvPr/>
        </p:nvCxnSpPr>
        <p:spPr>
          <a:xfrm>
            <a:off x="6901603" y="3342667"/>
            <a:ext cx="497670" cy="12597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13315D-1DA8-4CFE-BB20-5F4274E1A800}"/>
              </a:ext>
            </a:extLst>
          </p:cNvPr>
          <p:cNvCxnSpPr>
            <a:cxnSpLocks/>
          </p:cNvCxnSpPr>
          <p:nvPr/>
        </p:nvCxnSpPr>
        <p:spPr>
          <a:xfrm flipH="1">
            <a:off x="8499276" y="1570793"/>
            <a:ext cx="579505" cy="1251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5580F28-B85E-4121-8114-394C7918393E}"/>
              </a:ext>
            </a:extLst>
          </p:cNvPr>
          <p:cNvCxnSpPr>
            <a:cxnSpLocks/>
          </p:cNvCxnSpPr>
          <p:nvPr/>
        </p:nvCxnSpPr>
        <p:spPr>
          <a:xfrm>
            <a:off x="10893383" y="4053662"/>
            <a:ext cx="350443" cy="5532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0073A1F-B214-4CC8-BB8F-D126EE331C05}"/>
              </a:ext>
            </a:extLst>
          </p:cNvPr>
          <p:cNvSpPr>
            <a:spLocks noGrp="1"/>
          </p:cNvSpPr>
          <p:nvPr>
            <p:ph type="sldNum" sz="quarter" idx="12"/>
          </p:nvPr>
        </p:nvSpPr>
        <p:spPr/>
        <p:txBody>
          <a:bodyPr/>
          <a:lstStyle/>
          <a:p>
            <a:fld id="{D513D033-886B-4A14-BCAE-FB09DD99573A}" type="slidenum">
              <a:rPr lang="en-US" sz="1400" smtClean="0"/>
              <a:t>10</a:t>
            </a:fld>
            <a:endParaRPr lang="en-US" dirty="0"/>
          </a:p>
        </p:txBody>
      </p:sp>
    </p:spTree>
    <p:extLst>
      <p:ext uri="{BB962C8B-B14F-4D97-AF65-F5344CB8AC3E}">
        <p14:creationId xmlns:p14="http://schemas.microsoft.com/office/powerpoint/2010/main" val="153602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378135" cy="584775"/>
          </a:xfrm>
          <a:prstGeom prst="rect">
            <a:avLst/>
          </a:prstGeom>
          <a:noFill/>
        </p:spPr>
        <p:txBody>
          <a:bodyPr wrap="square" rtlCol="0">
            <a:spAutoFit/>
          </a:bodyPr>
          <a:lstStyle/>
          <a:p>
            <a:r>
              <a:rPr lang="en-US" sz="3200" dirty="0"/>
              <a:t>Year 2 – Engine Design</a:t>
            </a:r>
          </a:p>
        </p:txBody>
      </p:sp>
      <p:pic>
        <p:nvPicPr>
          <p:cNvPr id="20" name="Picture 19">
            <a:extLst>
              <a:ext uri="{FF2B5EF4-FFF2-40B4-BE49-F238E27FC236}">
                <a16:creationId xmlns:a16="http://schemas.microsoft.com/office/drawing/2014/main" id="{9EAB23F8-6D1E-42A2-83B2-088CC25438D1}"/>
              </a:ext>
            </a:extLst>
          </p:cNvPr>
          <p:cNvPicPr>
            <a:picLocks noChangeAspect="1"/>
          </p:cNvPicPr>
          <p:nvPr/>
        </p:nvPicPr>
        <p:blipFill>
          <a:blip r:embed="rId5"/>
          <a:stretch>
            <a:fillRect/>
          </a:stretch>
        </p:blipFill>
        <p:spPr>
          <a:xfrm>
            <a:off x="9610929" y="3943278"/>
            <a:ext cx="2195512" cy="1499751"/>
          </a:xfrm>
          <a:prstGeom prst="rect">
            <a:avLst/>
          </a:prstGeom>
        </p:spPr>
      </p:pic>
      <p:pic>
        <p:nvPicPr>
          <p:cNvPr id="21" name="Picture 20">
            <a:extLst>
              <a:ext uri="{FF2B5EF4-FFF2-40B4-BE49-F238E27FC236}">
                <a16:creationId xmlns:a16="http://schemas.microsoft.com/office/drawing/2014/main" id="{795A2A10-AA4E-4496-BAE9-0FBDF63733A1}"/>
              </a:ext>
            </a:extLst>
          </p:cNvPr>
          <p:cNvPicPr>
            <a:picLocks noChangeAspect="1"/>
          </p:cNvPicPr>
          <p:nvPr/>
        </p:nvPicPr>
        <p:blipFill>
          <a:blip r:embed="rId6"/>
          <a:stretch>
            <a:fillRect/>
          </a:stretch>
        </p:blipFill>
        <p:spPr>
          <a:xfrm>
            <a:off x="6650850" y="1690179"/>
            <a:ext cx="2752725" cy="3752850"/>
          </a:xfrm>
          <a:prstGeom prst="rect">
            <a:avLst/>
          </a:prstGeom>
        </p:spPr>
      </p:pic>
      <p:sp>
        <p:nvSpPr>
          <p:cNvPr id="22" name="TextBox 21">
            <a:extLst>
              <a:ext uri="{FF2B5EF4-FFF2-40B4-BE49-F238E27FC236}">
                <a16:creationId xmlns:a16="http://schemas.microsoft.com/office/drawing/2014/main" id="{ADA3F2D7-C84A-4AB4-9748-7DC1382EA1F7}"/>
              </a:ext>
            </a:extLst>
          </p:cNvPr>
          <p:cNvSpPr txBox="1"/>
          <p:nvPr/>
        </p:nvSpPr>
        <p:spPr>
          <a:xfrm>
            <a:off x="7860340" y="1005119"/>
            <a:ext cx="3086470" cy="369332"/>
          </a:xfrm>
          <a:prstGeom prst="rect">
            <a:avLst/>
          </a:prstGeom>
          <a:noFill/>
        </p:spPr>
        <p:txBody>
          <a:bodyPr wrap="square" rtlCol="0">
            <a:spAutoFit/>
          </a:bodyPr>
          <a:lstStyle/>
          <a:p>
            <a:r>
              <a:rPr lang="en-US" b="1" dirty="0"/>
              <a:t>Injector and Impinging Plate</a:t>
            </a:r>
          </a:p>
        </p:txBody>
      </p:sp>
      <p:sp>
        <p:nvSpPr>
          <p:cNvPr id="23" name="TextBox 22">
            <a:extLst>
              <a:ext uri="{FF2B5EF4-FFF2-40B4-BE49-F238E27FC236}">
                <a16:creationId xmlns:a16="http://schemas.microsoft.com/office/drawing/2014/main" id="{D06802ED-9692-4D1B-B6F7-CECCDCFD8C9A}"/>
              </a:ext>
            </a:extLst>
          </p:cNvPr>
          <p:cNvSpPr txBox="1"/>
          <p:nvPr/>
        </p:nvSpPr>
        <p:spPr>
          <a:xfrm>
            <a:off x="788753" y="1005119"/>
            <a:ext cx="4265847" cy="369332"/>
          </a:xfrm>
          <a:prstGeom prst="rect">
            <a:avLst/>
          </a:prstGeom>
          <a:noFill/>
        </p:spPr>
        <p:txBody>
          <a:bodyPr wrap="square" rtlCol="0">
            <a:spAutoFit/>
          </a:bodyPr>
          <a:lstStyle/>
          <a:p>
            <a:r>
              <a:rPr lang="en-US" b="1" dirty="0"/>
              <a:t>Oxidizer Selection and Flow Regulation</a:t>
            </a:r>
          </a:p>
        </p:txBody>
      </p:sp>
      <p:pic>
        <p:nvPicPr>
          <p:cNvPr id="24" name="Picture 23">
            <a:extLst>
              <a:ext uri="{FF2B5EF4-FFF2-40B4-BE49-F238E27FC236}">
                <a16:creationId xmlns:a16="http://schemas.microsoft.com/office/drawing/2014/main" id="{6CC44D57-D160-4962-A535-B17C21ECAB5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707" t="23269" r="33537" b="19381"/>
          <a:stretch/>
        </p:blipFill>
        <p:spPr>
          <a:xfrm rot="5245812">
            <a:off x="3674367" y="2797339"/>
            <a:ext cx="2115159" cy="3534843"/>
          </a:xfrm>
          <a:prstGeom prst="rect">
            <a:avLst/>
          </a:prstGeom>
        </p:spPr>
      </p:pic>
      <p:pic>
        <p:nvPicPr>
          <p:cNvPr id="25" name="Picture 24">
            <a:extLst>
              <a:ext uri="{FF2B5EF4-FFF2-40B4-BE49-F238E27FC236}">
                <a16:creationId xmlns:a16="http://schemas.microsoft.com/office/drawing/2014/main" id="{F846A310-990F-4EBE-AAC6-74978828178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4250" t="6435" r="34389" b="7602"/>
          <a:stretch/>
        </p:blipFill>
        <p:spPr>
          <a:xfrm rot="10800000">
            <a:off x="703928" y="1432944"/>
            <a:ext cx="755155" cy="2238818"/>
          </a:xfrm>
          <a:prstGeom prst="rect">
            <a:avLst/>
          </a:prstGeom>
        </p:spPr>
      </p:pic>
      <p:sp>
        <p:nvSpPr>
          <p:cNvPr id="26" name="TextBox 25">
            <a:extLst>
              <a:ext uri="{FF2B5EF4-FFF2-40B4-BE49-F238E27FC236}">
                <a16:creationId xmlns:a16="http://schemas.microsoft.com/office/drawing/2014/main" id="{18F4FCC7-0B15-42FE-8A62-E3D65933C721}"/>
              </a:ext>
            </a:extLst>
          </p:cNvPr>
          <p:cNvSpPr txBox="1"/>
          <p:nvPr/>
        </p:nvSpPr>
        <p:spPr>
          <a:xfrm>
            <a:off x="2067983" y="1690179"/>
            <a:ext cx="44299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Needs to be self pressurizing</a:t>
            </a:r>
          </a:p>
          <a:p>
            <a:pPr marL="285750" indent="-285750">
              <a:buFont typeface="Arial" panose="020B0604020202020204" pitchFamily="34" charset="0"/>
              <a:buChar char="•"/>
            </a:pPr>
            <a:r>
              <a:rPr lang="en-US" dirty="0"/>
              <a:t>Needs to be safe to handle</a:t>
            </a:r>
          </a:p>
          <a:p>
            <a:pPr marL="285750" indent="-285750">
              <a:buFont typeface="Arial" panose="020B0604020202020204" pitchFamily="34" charset="0"/>
              <a:buChar char="•"/>
            </a:pPr>
            <a:r>
              <a:rPr lang="en-US" dirty="0"/>
              <a:t>Can be refilled within a day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Nitrous Oxide meets these requirements</a:t>
            </a:r>
          </a:p>
        </p:txBody>
      </p:sp>
      <p:sp>
        <p:nvSpPr>
          <p:cNvPr id="27" name="TextBox 26">
            <a:extLst>
              <a:ext uri="{FF2B5EF4-FFF2-40B4-BE49-F238E27FC236}">
                <a16:creationId xmlns:a16="http://schemas.microsoft.com/office/drawing/2014/main" id="{28A58038-D8E2-42AB-A004-987654880C6A}"/>
              </a:ext>
            </a:extLst>
          </p:cNvPr>
          <p:cNvSpPr txBox="1"/>
          <p:nvPr/>
        </p:nvSpPr>
        <p:spPr>
          <a:xfrm>
            <a:off x="110204" y="4024078"/>
            <a:ext cx="31834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Suitable for ground testing</a:t>
            </a:r>
          </a:p>
          <a:p>
            <a:pPr marL="285750" indent="-285750">
              <a:buFont typeface="Arial" panose="020B0604020202020204" pitchFamily="34" charset="0"/>
              <a:buChar char="•"/>
            </a:pPr>
            <a:r>
              <a:rPr lang="en-US" dirty="0"/>
              <a:t>Ability to throttle</a:t>
            </a:r>
          </a:p>
          <a:p>
            <a:pPr marL="285750" indent="-285750">
              <a:buFont typeface="Arial" panose="020B0604020202020204" pitchFamily="34" charset="0"/>
              <a:buChar char="•"/>
            </a:pPr>
            <a:r>
              <a:rPr lang="en-US" dirty="0"/>
              <a:t>1000 psi rated valve/tubing</a:t>
            </a:r>
          </a:p>
          <a:p>
            <a:pPr marL="285750" indent="-285750">
              <a:buFont typeface="Arial" panose="020B0604020202020204" pitchFamily="34" charset="0"/>
              <a:buChar char="•"/>
            </a:pPr>
            <a:r>
              <a:rPr lang="en-US" dirty="0"/>
              <a:t>Cheap – 150 dollars</a:t>
            </a:r>
          </a:p>
        </p:txBody>
      </p:sp>
      <p:sp>
        <p:nvSpPr>
          <p:cNvPr id="29" name="TextBox 28">
            <a:extLst>
              <a:ext uri="{FF2B5EF4-FFF2-40B4-BE49-F238E27FC236}">
                <a16:creationId xmlns:a16="http://schemas.microsoft.com/office/drawing/2014/main" id="{4F86F624-68D7-4262-A295-2285659EE358}"/>
              </a:ext>
            </a:extLst>
          </p:cNvPr>
          <p:cNvSpPr txBox="1"/>
          <p:nvPr/>
        </p:nvSpPr>
        <p:spPr>
          <a:xfrm>
            <a:off x="9403575" y="1622060"/>
            <a:ext cx="275272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Interface with COTS piping from flow regulator</a:t>
            </a:r>
          </a:p>
          <a:p>
            <a:pPr marL="285750" indent="-285750">
              <a:buFont typeface="Arial" panose="020B0604020202020204" pitchFamily="34" charset="0"/>
              <a:buChar char="•"/>
            </a:pPr>
            <a:r>
              <a:rPr lang="en-US" dirty="0"/>
              <a:t>Quick testing of different impinging geometries</a:t>
            </a:r>
          </a:p>
          <a:p>
            <a:pPr marL="285750" indent="-285750">
              <a:buFont typeface="Arial" panose="020B0604020202020204" pitchFamily="34" charset="0"/>
              <a:buChar char="•"/>
            </a:pPr>
            <a:r>
              <a:rPr lang="en-US" dirty="0"/>
              <a:t>Transitions the liquid oxidizer to a gas</a:t>
            </a:r>
          </a:p>
        </p:txBody>
      </p:sp>
      <p:sp>
        <p:nvSpPr>
          <p:cNvPr id="3" name="Slide Number Placeholder 2">
            <a:extLst>
              <a:ext uri="{FF2B5EF4-FFF2-40B4-BE49-F238E27FC236}">
                <a16:creationId xmlns:a16="http://schemas.microsoft.com/office/drawing/2014/main" id="{105A5CB6-DBC4-46A7-844E-7F14024EC98B}"/>
              </a:ext>
            </a:extLst>
          </p:cNvPr>
          <p:cNvSpPr>
            <a:spLocks noGrp="1"/>
          </p:cNvSpPr>
          <p:nvPr>
            <p:ph type="sldNum" sz="quarter" idx="12"/>
          </p:nvPr>
        </p:nvSpPr>
        <p:spPr/>
        <p:txBody>
          <a:bodyPr/>
          <a:lstStyle/>
          <a:p>
            <a:fld id="{D513D033-886B-4A14-BCAE-FB09DD99573A}" type="slidenum">
              <a:rPr lang="en-US" sz="1400" smtClean="0"/>
              <a:t>11</a:t>
            </a:fld>
            <a:endParaRPr lang="en-US" sz="1400" dirty="0"/>
          </a:p>
        </p:txBody>
      </p:sp>
    </p:spTree>
    <p:extLst>
      <p:ext uri="{BB962C8B-B14F-4D97-AF65-F5344CB8AC3E}">
        <p14:creationId xmlns:p14="http://schemas.microsoft.com/office/powerpoint/2010/main" val="2002674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378135" cy="584775"/>
          </a:xfrm>
          <a:prstGeom prst="rect">
            <a:avLst/>
          </a:prstGeom>
          <a:noFill/>
        </p:spPr>
        <p:txBody>
          <a:bodyPr wrap="square" rtlCol="0">
            <a:spAutoFit/>
          </a:bodyPr>
          <a:lstStyle/>
          <a:p>
            <a:r>
              <a:rPr lang="en-US" sz="3200" dirty="0"/>
              <a:t>Year 2 – Engine Design</a:t>
            </a:r>
          </a:p>
        </p:txBody>
      </p:sp>
      <p:sp>
        <p:nvSpPr>
          <p:cNvPr id="22" name="TextBox 21">
            <a:extLst>
              <a:ext uri="{FF2B5EF4-FFF2-40B4-BE49-F238E27FC236}">
                <a16:creationId xmlns:a16="http://schemas.microsoft.com/office/drawing/2014/main" id="{ADA3F2D7-C84A-4AB4-9748-7DC1382EA1F7}"/>
              </a:ext>
            </a:extLst>
          </p:cNvPr>
          <p:cNvSpPr txBox="1"/>
          <p:nvPr/>
        </p:nvSpPr>
        <p:spPr>
          <a:xfrm>
            <a:off x="8677138" y="852719"/>
            <a:ext cx="916731" cy="369332"/>
          </a:xfrm>
          <a:prstGeom prst="rect">
            <a:avLst/>
          </a:prstGeom>
          <a:noFill/>
        </p:spPr>
        <p:txBody>
          <a:bodyPr wrap="square" rtlCol="0">
            <a:spAutoFit/>
          </a:bodyPr>
          <a:lstStyle/>
          <a:p>
            <a:pPr algn="ctr"/>
            <a:r>
              <a:rPr lang="en-US" b="1" dirty="0"/>
              <a:t>Nozzle</a:t>
            </a:r>
          </a:p>
        </p:txBody>
      </p:sp>
      <p:sp>
        <p:nvSpPr>
          <p:cNvPr id="23" name="TextBox 22">
            <a:extLst>
              <a:ext uri="{FF2B5EF4-FFF2-40B4-BE49-F238E27FC236}">
                <a16:creationId xmlns:a16="http://schemas.microsoft.com/office/drawing/2014/main" id="{D06802ED-9692-4D1B-B6F7-CECCDCFD8C9A}"/>
              </a:ext>
            </a:extLst>
          </p:cNvPr>
          <p:cNvSpPr txBox="1"/>
          <p:nvPr/>
        </p:nvSpPr>
        <p:spPr>
          <a:xfrm>
            <a:off x="788753" y="852719"/>
            <a:ext cx="4096465" cy="369332"/>
          </a:xfrm>
          <a:prstGeom prst="rect">
            <a:avLst/>
          </a:prstGeom>
          <a:noFill/>
        </p:spPr>
        <p:txBody>
          <a:bodyPr wrap="square" rtlCol="0">
            <a:spAutoFit/>
          </a:bodyPr>
          <a:lstStyle/>
          <a:p>
            <a:pPr algn="ctr"/>
            <a:r>
              <a:rPr lang="en-US" b="1" dirty="0"/>
              <a:t>Combustion Chamber</a:t>
            </a:r>
          </a:p>
        </p:txBody>
      </p:sp>
      <p:pic>
        <p:nvPicPr>
          <p:cNvPr id="13" name="Picture 12">
            <a:extLst>
              <a:ext uri="{FF2B5EF4-FFF2-40B4-BE49-F238E27FC236}">
                <a16:creationId xmlns:a16="http://schemas.microsoft.com/office/drawing/2014/main" id="{DB0F6676-4D54-49EF-9EED-55B50D361E5E}"/>
              </a:ext>
            </a:extLst>
          </p:cNvPr>
          <p:cNvPicPr>
            <a:picLocks noChangeAspect="1"/>
          </p:cNvPicPr>
          <p:nvPr/>
        </p:nvPicPr>
        <p:blipFill>
          <a:blip r:embed="rId5"/>
          <a:stretch>
            <a:fillRect/>
          </a:stretch>
        </p:blipFill>
        <p:spPr>
          <a:xfrm>
            <a:off x="3416264" y="1355725"/>
            <a:ext cx="2417726" cy="2357817"/>
          </a:xfrm>
          <a:prstGeom prst="rect">
            <a:avLst/>
          </a:prstGeom>
        </p:spPr>
      </p:pic>
      <p:pic>
        <p:nvPicPr>
          <p:cNvPr id="14" name="Picture 13">
            <a:extLst>
              <a:ext uri="{FF2B5EF4-FFF2-40B4-BE49-F238E27FC236}">
                <a16:creationId xmlns:a16="http://schemas.microsoft.com/office/drawing/2014/main" id="{7E55E4F4-D7CB-4AB0-9AA7-B3BAB8ABF874}"/>
              </a:ext>
            </a:extLst>
          </p:cNvPr>
          <p:cNvPicPr>
            <a:picLocks noChangeAspect="1"/>
          </p:cNvPicPr>
          <p:nvPr/>
        </p:nvPicPr>
        <p:blipFill rotWithShape="1">
          <a:blip r:embed="rId6"/>
          <a:srcRect l="2390" r="11023"/>
          <a:stretch/>
        </p:blipFill>
        <p:spPr>
          <a:xfrm>
            <a:off x="190130" y="1355725"/>
            <a:ext cx="3101172" cy="3995643"/>
          </a:xfrm>
          <a:prstGeom prst="rect">
            <a:avLst/>
          </a:prstGeom>
        </p:spPr>
      </p:pic>
      <p:pic>
        <p:nvPicPr>
          <p:cNvPr id="15" name="Picture 14">
            <a:extLst>
              <a:ext uri="{FF2B5EF4-FFF2-40B4-BE49-F238E27FC236}">
                <a16:creationId xmlns:a16="http://schemas.microsoft.com/office/drawing/2014/main" id="{F316C164-0373-4E49-9C95-DD5ABDBB2AC7}"/>
              </a:ext>
            </a:extLst>
          </p:cNvPr>
          <p:cNvPicPr>
            <a:picLocks noChangeAspect="1"/>
          </p:cNvPicPr>
          <p:nvPr/>
        </p:nvPicPr>
        <p:blipFill>
          <a:blip r:embed="rId7"/>
          <a:stretch>
            <a:fillRect/>
          </a:stretch>
        </p:blipFill>
        <p:spPr>
          <a:xfrm>
            <a:off x="6269138" y="1318005"/>
            <a:ext cx="5732732" cy="2395537"/>
          </a:xfrm>
          <a:prstGeom prst="rect">
            <a:avLst/>
          </a:prstGeom>
        </p:spPr>
      </p:pic>
      <p:sp>
        <p:nvSpPr>
          <p:cNvPr id="2" name="TextBox 1">
            <a:extLst>
              <a:ext uri="{FF2B5EF4-FFF2-40B4-BE49-F238E27FC236}">
                <a16:creationId xmlns:a16="http://schemas.microsoft.com/office/drawing/2014/main" id="{0E2BEC97-7138-494E-A635-F1CAC589683C}"/>
              </a:ext>
            </a:extLst>
          </p:cNvPr>
          <p:cNvSpPr txBox="1"/>
          <p:nvPr/>
        </p:nvSpPr>
        <p:spPr>
          <a:xfrm>
            <a:off x="3409663" y="3772035"/>
            <a:ext cx="28594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Withstand 400 psi internal pressure</a:t>
            </a:r>
          </a:p>
          <a:p>
            <a:pPr marL="285750" indent="-285750">
              <a:buFont typeface="Arial" panose="020B0604020202020204" pitchFamily="34" charset="0"/>
              <a:buChar char="•"/>
            </a:pPr>
            <a:r>
              <a:rPr lang="en-US" dirty="0"/>
              <a:t>Hold a volume of fuel to support the defined mixture ratio</a:t>
            </a:r>
          </a:p>
          <a:p>
            <a:pPr marL="285750" indent="-285750">
              <a:buFont typeface="Arial" panose="020B0604020202020204" pitchFamily="34" charset="0"/>
              <a:buChar char="•"/>
            </a:pPr>
            <a:r>
              <a:rPr lang="en-US" dirty="0"/>
              <a:t>Seals with the nozzle and injector flanges</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5DFFD79B-0B0F-494D-AEEE-B420E1F7D6C5}"/>
              </a:ext>
            </a:extLst>
          </p:cNvPr>
          <p:cNvSpPr txBox="1"/>
          <p:nvPr/>
        </p:nvSpPr>
        <p:spPr>
          <a:xfrm>
            <a:off x="6387499" y="3772035"/>
            <a:ext cx="573273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Accelerate the hot gases within the combustion chamber using converging/diverging design</a:t>
            </a:r>
          </a:p>
          <a:p>
            <a:pPr marL="285750" indent="-285750">
              <a:buFont typeface="Arial" panose="020B0604020202020204" pitchFamily="34" charset="0"/>
              <a:buChar char="•"/>
            </a:pPr>
            <a:r>
              <a:rPr lang="en-US" dirty="0"/>
              <a:t>Withstand a corrosive, high temperature environment</a:t>
            </a:r>
          </a:p>
        </p:txBody>
      </p:sp>
      <p:sp>
        <p:nvSpPr>
          <p:cNvPr id="4" name="TextBox 3">
            <a:extLst>
              <a:ext uri="{FF2B5EF4-FFF2-40B4-BE49-F238E27FC236}">
                <a16:creationId xmlns:a16="http://schemas.microsoft.com/office/drawing/2014/main" id="{162D036D-87BF-4711-AB7D-CDAA2EC357C0}"/>
              </a:ext>
            </a:extLst>
          </p:cNvPr>
          <p:cNvSpPr txBox="1"/>
          <p:nvPr/>
        </p:nvSpPr>
        <p:spPr>
          <a:xfrm>
            <a:off x="6774144" y="4753858"/>
            <a:ext cx="4722717" cy="923330"/>
          </a:xfrm>
          <a:prstGeom prst="rect">
            <a:avLst/>
          </a:prstGeom>
          <a:noFill/>
        </p:spPr>
        <p:txBody>
          <a:bodyPr wrap="square" rtlCol="0">
            <a:spAutoFit/>
          </a:bodyPr>
          <a:lstStyle/>
          <a:p>
            <a:r>
              <a:rPr lang="en-US" dirty="0"/>
              <a:t>Designed these components in Solidworks, no experience with NX but understand differences (tree, solid bodies, no convert entities)</a:t>
            </a:r>
          </a:p>
        </p:txBody>
      </p:sp>
      <p:sp>
        <p:nvSpPr>
          <p:cNvPr id="11" name="Slide Number Placeholder 10">
            <a:extLst>
              <a:ext uri="{FF2B5EF4-FFF2-40B4-BE49-F238E27FC236}">
                <a16:creationId xmlns:a16="http://schemas.microsoft.com/office/drawing/2014/main" id="{CDA796B9-C9FE-4759-877C-BC2386D4FAF4}"/>
              </a:ext>
            </a:extLst>
          </p:cNvPr>
          <p:cNvSpPr>
            <a:spLocks noGrp="1"/>
          </p:cNvSpPr>
          <p:nvPr>
            <p:ph type="sldNum" sz="quarter" idx="12"/>
          </p:nvPr>
        </p:nvSpPr>
        <p:spPr/>
        <p:txBody>
          <a:bodyPr/>
          <a:lstStyle/>
          <a:p>
            <a:fld id="{D513D033-886B-4A14-BCAE-FB09DD99573A}" type="slidenum">
              <a:rPr lang="en-US" sz="1400" smtClean="0"/>
              <a:t>12</a:t>
            </a:fld>
            <a:endParaRPr lang="en-US" dirty="0"/>
          </a:p>
        </p:txBody>
      </p:sp>
    </p:spTree>
    <p:extLst>
      <p:ext uri="{BB962C8B-B14F-4D97-AF65-F5344CB8AC3E}">
        <p14:creationId xmlns:p14="http://schemas.microsoft.com/office/powerpoint/2010/main" val="198306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139861" cy="584775"/>
          </a:xfrm>
          <a:prstGeom prst="rect">
            <a:avLst/>
          </a:prstGeom>
          <a:noFill/>
        </p:spPr>
        <p:txBody>
          <a:bodyPr wrap="square" rtlCol="0">
            <a:spAutoFit/>
          </a:bodyPr>
          <a:lstStyle/>
          <a:p>
            <a:r>
              <a:rPr lang="en-US" sz="3200" dirty="0"/>
              <a:t>Year 2 – Manufacture</a:t>
            </a:r>
          </a:p>
        </p:txBody>
      </p:sp>
      <p:grpSp>
        <p:nvGrpSpPr>
          <p:cNvPr id="28" name="Group 27">
            <a:extLst>
              <a:ext uri="{FF2B5EF4-FFF2-40B4-BE49-F238E27FC236}">
                <a16:creationId xmlns:a16="http://schemas.microsoft.com/office/drawing/2014/main" id="{2F9F21A0-519D-4C43-85BA-7EEDBF12E33C}"/>
              </a:ext>
            </a:extLst>
          </p:cNvPr>
          <p:cNvGrpSpPr/>
          <p:nvPr/>
        </p:nvGrpSpPr>
        <p:grpSpPr>
          <a:xfrm>
            <a:off x="461568" y="1944860"/>
            <a:ext cx="3251200" cy="3340781"/>
            <a:chOff x="474064" y="1106333"/>
            <a:chExt cx="3251200" cy="3340781"/>
          </a:xfrm>
        </p:grpSpPr>
        <p:pic>
          <p:nvPicPr>
            <p:cNvPr id="13" name="Picture 12" descr="A close up of a machine&#10;&#10;Description automatically generated">
              <a:extLst>
                <a:ext uri="{FF2B5EF4-FFF2-40B4-BE49-F238E27FC236}">
                  <a16:creationId xmlns:a16="http://schemas.microsoft.com/office/drawing/2014/main" id="{A890AE5B-4097-49D5-AF89-9DE86EE75E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064" y="1106333"/>
              <a:ext cx="3251200" cy="2438400"/>
            </a:xfrm>
            <a:prstGeom prst="rect">
              <a:avLst/>
            </a:prstGeom>
          </p:spPr>
        </p:pic>
        <p:sp>
          <p:nvSpPr>
            <p:cNvPr id="16" name="TextBox 15">
              <a:extLst>
                <a:ext uri="{FF2B5EF4-FFF2-40B4-BE49-F238E27FC236}">
                  <a16:creationId xmlns:a16="http://schemas.microsoft.com/office/drawing/2014/main" id="{895462FA-FB39-46FC-A952-D764F542E131}"/>
                </a:ext>
              </a:extLst>
            </p:cNvPr>
            <p:cNvSpPr txBox="1"/>
            <p:nvPr/>
          </p:nvSpPr>
          <p:spPr>
            <a:xfrm>
              <a:off x="509107" y="3523784"/>
              <a:ext cx="3181113" cy="923330"/>
            </a:xfrm>
            <a:prstGeom prst="rect">
              <a:avLst/>
            </a:prstGeom>
            <a:noFill/>
          </p:spPr>
          <p:txBody>
            <a:bodyPr wrap="square" rtlCol="0">
              <a:spAutoFit/>
            </a:bodyPr>
            <a:lstStyle/>
            <a:p>
              <a:r>
                <a:rPr lang="en-US" i="1" dirty="0"/>
                <a:t>Combustion chamber chucked on the lathe machined by a machinist at TURBOCAM and myself</a:t>
              </a:r>
            </a:p>
          </p:txBody>
        </p:sp>
      </p:grpSp>
      <p:grpSp>
        <p:nvGrpSpPr>
          <p:cNvPr id="20" name="Group 19">
            <a:extLst>
              <a:ext uri="{FF2B5EF4-FFF2-40B4-BE49-F238E27FC236}">
                <a16:creationId xmlns:a16="http://schemas.microsoft.com/office/drawing/2014/main" id="{9FB9C571-6CE8-4739-8480-4B0743B51E22}"/>
              </a:ext>
            </a:extLst>
          </p:cNvPr>
          <p:cNvGrpSpPr/>
          <p:nvPr/>
        </p:nvGrpSpPr>
        <p:grpSpPr>
          <a:xfrm>
            <a:off x="6838765" y="2845130"/>
            <a:ext cx="2625074" cy="2819401"/>
            <a:chOff x="6477037" y="753001"/>
            <a:chExt cx="2625074" cy="2819401"/>
          </a:xfrm>
        </p:grpSpPr>
        <p:pic>
          <p:nvPicPr>
            <p:cNvPr id="3" name="Picture 2" descr="A picture containing indoor, cup, sitting, coffee&#10;&#10;Description automatically generated">
              <a:extLst>
                <a:ext uri="{FF2B5EF4-FFF2-40B4-BE49-F238E27FC236}">
                  <a16:creationId xmlns:a16="http://schemas.microsoft.com/office/drawing/2014/main" id="{E49CEFD6-8817-489C-A7B0-508AF8C292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3814" y="753001"/>
              <a:ext cx="2411521" cy="2178033"/>
            </a:xfrm>
            <a:prstGeom prst="rect">
              <a:avLst/>
            </a:prstGeom>
          </p:spPr>
        </p:pic>
        <p:sp>
          <p:nvSpPr>
            <p:cNvPr id="17" name="TextBox 16">
              <a:extLst>
                <a:ext uri="{FF2B5EF4-FFF2-40B4-BE49-F238E27FC236}">
                  <a16:creationId xmlns:a16="http://schemas.microsoft.com/office/drawing/2014/main" id="{EF942C7F-B007-457F-91B7-2706438C7CD6}"/>
                </a:ext>
              </a:extLst>
            </p:cNvPr>
            <p:cNvSpPr txBox="1"/>
            <p:nvPr/>
          </p:nvSpPr>
          <p:spPr>
            <a:xfrm>
              <a:off x="6477037" y="2926071"/>
              <a:ext cx="2625074" cy="646331"/>
            </a:xfrm>
            <a:prstGeom prst="rect">
              <a:avLst/>
            </a:prstGeom>
            <a:noFill/>
          </p:spPr>
          <p:txBody>
            <a:bodyPr wrap="square" rtlCol="0">
              <a:spAutoFit/>
            </a:bodyPr>
            <a:lstStyle/>
            <a:p>
              <a:r>
                <a:rPr lang="en-US" i="1" dirty="0"/>
                <a:t>Molding the rubber into the combustion chamber</a:t>
              </a:r>
            </a:p>
          </p:txBody>
        </p:sp>
      </p:grpSp>
      <p:grpSp>
        <p:nvGrpSpPr>
          <p:cNvPr id="19" name="Group 18">
            <a:extLst>
              <a:ext uri="{FF2B5EF4-FFF2-40B4-BE49-F238E27FC236}">
                <a16:creationId xmlns:a16="http://schemas.microsoft.com/office/drawing/2014/main" id="{06A74775-46D5-41CB-AD50-9B35B1B7F446}"/>
              </a:ext>
            </a:extLst>
          </p:cNvPr>
          <p:cNvGrpSpPr/>
          <p:nvPr/>
        </p:nvGrpSpPr>
        <p:grpSpPr>
          <a:xfrm>
            <a:off x="6585289" y="214261"/>
            <a:ext cx="3251200" cy="2512194"/>
            <a:chOff x="3850788" y="3042402"/>
            <a:chExt cx="3251200" cy="2512194"/>
          </a:xfrm>
        </p:grpSpPr>
        <p:pic>
          <p:nvPicPr>
            <p:cNvPr id="11" name="Picture 10" descr="A picture containing table, sitting, engine&#10;&#10;Description automatically generated">
              <a:extLst>
                <a:ext uri="{FF2B5EF4-FFF2-40B4-BE49-F238E27FC236}">
                  <a16:creationId xmlns:a16="http://schemas.microsoft.com/office/drawing/2014/main" id="{D84CEEE4-9C47-46D6-BCB1-21418E39A6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0788" y="3042402"/>
              <a:ext cx="3251200" cy="2142862"/>
            </a:xfrm>
            <a:prstGeom prst="rect">
              <a:avLst/>
            </a:prstGeom>
          </p:spPr>
        </p:pic>
        <p:sp>
          <p:nvSpPr>
            <p:cNvPr id="18" name="TextBox 17">
              <a:extLst>
                <a:ext uri="{FF2B5EF4-FFF2-40B4-BE49-F238E27FC236}">
                  <a16:creationId xmlns:a16="http://schemas.microsoft.com/office/drawing/2014/main" id="{A0B30A9A-3107-49F0-B728-8C9586CB48A4}"/>
                </a:ext>
              </a:extLst>
            </p:cNvPr>
            <p:cNvSpPr txBox="1"/>
            <p:nvPr/>
          </p:nvSpPr>
          <p:spPr>
            <a:xfrm>
              <a:off x="3994482" y="5185264"/>
              <a:ext cx="2963811" cy="369332"/>
            </a:xfrm>
            <a:prstGeom prst="rect">
              <a:avLst/>
            </a:prstGeom>
            <a:noFill/>
          </p:spPr>
          <p:txBody>
            <a:bodyPr wrap="square" rtlCol="0">
              <a:spAutoFit/>
            </a:bodyPr>
            <a:lstStyle/>
            <a:p>
              <a:r>
                <a:rPr lang="en-US" i="1" dirty="0"/>
                <a:t>Assembly of the flow regulator</a:t>
              </a:r>
            </a:p>
          </p:txBody>
        </p:sp>
      </p:grpSp>
      <p:grpSp>
        <p:nvGrpSpPr>
          <p:cNvPr id="24" name="Group 23">
            <a:extLst>
              <a:ext uri="{FF2B5EF4-FFF2-40B4-BE49-F238E27FC236}">
                <a16:creationId xmlns:a16="http://schemas.microsoft.com/office/drawing/2014/main" id="{90F24BC6-7A7C-47FE-A0B3-BB97CFA03E23}"/>
              </a:ext>
            </a:extLst>
          </p:cNvPr>
          <p:cNvGrpSpPr/>
          <p:nvPr/>
        </p:nvGrpSpPr>
        <p:grpSpPr>
          <a:xfrm>
            <a:off x="9463839" y="257809"/>
            <a:ext cx="2797663" cy="5453912"/>
            <a:chOff x="9222502" y="272742"/>
            <a:chExt cx="2797663" cy="5453912"/>
          </a:xfrm>
        </p:grpSpPr>
        <p:pic>
          <p:nvPicPr>
            <p:cNvPr id="10" name="Picture 9" descr="A picture containing sitting, dark, light, black&#10;&#10;Description automatically generated">
              <a:extLst>
                <a:ext uri="{FF2B5EF4-FFF2-40B4-BE49-F238E27FC236}">
                  <a16:creationId xmlns:a16="http://schemas.microsoft.com/office/drawing/2014/main" id="{2CE41AB3-26DF-4328-8D89-7AC5E2BD715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337" t="30860" r="5164" b="30615"/>
            <a:stretch/>
          </p:blipFill>
          <p:spPr>
            <a:xfrm rot="5400000">
              <a:off x="8344781" y="1779963"/>
              <a:ext cx="4553103" cy="1538661"/>
            </a:xfrm>
            <a:prstGeom prst="rect">
              <a:avLst/>
            </a:prstGeom>
          </p:spPr>
        </p:pic>
        <p:sp>
          <p:nvSpPr>
            <p:cNvPr id="21" name="TextBox 20">
              <a:extLst>
                <a:ext uri="{FF2B5EF4-FFF2-40B4-BE49-F238E27FC236}">
                  <a16:creationId xmlns:a16="http://schemas.microsoft.com/office/drawing/2014/main" id="{950F8EF0-0CA6-45A9-8832-4DA08383DE3F}"/>
                </a:ext>
              </a:extLst>
            </p:cNvPr>
            <p:cNvSpPr txBox="1"/>
            <p:nvPr/>
          </p:nvSpPr>
          <p:spPr>
            <a:xfrm>
              <a:off x="9222502" y="4803324"/>
              <a:ext cx="2797663" cy="923330"/>
            </a:xfrm>
            <a:prstGeom prst="rect">
              <a:avLst/>
            </a:prstGeom>
            <a:noFill/>
          </p:spPr>
          <p:txBody>
            <a:bodyPr wrap="square" rtlCol="0">
              <a:spAutoFit/>
            </a:bodyPr>
            <a:lstStyle/>
            <a:p>
              <a:r>
                <a:rPr lang="en-US" i="1" dirty="0"/>
                <a:t>Runaway fully assembled with the aluminum chamber, injector and graphite nozzle </a:t>
              </a:r>
            </a:p>
          </p:txBody>
        </p:sp>
      </p:grpSp>
      <p:grpSp>
        <p:nvGrpSpPr>
          <p:cNvPr id="27" name="Group 26">
            <a:extLst>
              <a:ext uri="{FF2B5EF4-FFF2-40B4-BE49-F238E27FC236}">
                <a16:creationId xmlns:a16="http://schemas.microsoft.com/office/drawing/2014/main" id="{42EF13EA-1786-4D9C-9FDD-3B1B6AE5C0DA}"/>
              </a:ext>
            </a:extLst>
          </p:cNvPr>
          <p:cNvGrpSpPr/>
          <p:nvPr/>
        </p:nvGrpSpPr>
        <p:grpSpPr>
          <a:xfrm>
            <a:off x="4057439" y="844541"/>
            <a:ext cx="2378441" cy="4867180"/>
            <a:chOff x="9355109" y="512825"/>
            <a:chExt cx="2378441" cy="4867180"/>
          </a:xfrm>
        </p:grpSpPr>
        <p:grpSp>
          <p:nvGrpSpPr>
            <p:cNvPr id="25" name="Group 24">
              <a:extLst>
                <a:ext uri="{FF2B5EF4-FFF2-40B4-BE49-F238E27FC236}">
                  <a16:creationId xmlns:a16="http://schemas.microsoft.com/office/drawing/2014/main" id="{55848291-35F8-4CEC-84ED-955DD190CD17}"/>
                </a:ext>
              </a:extLst>
            </p:cNvPr>
            <p:cNvGrpSpPr/>
            <p:nvPr/>
          </p:nvGrpSpPr>
          <p:grpSpPr>
            <a:xfrm>
              <a:off x="9438695" y="512825"/>
              <a:ext cx="2211268" cy="4242922"/>
              <a:chOff x="6534245" y="1401314"/>
              <a:chExt cx="2211268" cy="4242922"/>
            </a:xfrm>
          </p:grpSpPr>
          <p:pic>
            <p:nvPicPr>
              <p:cNvPr id="22" name="Picture 21">
                <a:extLst>
                  <a:ext uri="{FF2B5EF4-FFF2-40B4-BE49-F238E27FC236}">
                    <a16:creationId xmlns:a16="http://schemas.microsoft.com/office/drawing/2014/main" id="{213C7386-3C32-46A8-8990-0496568880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34246" y="1401314"/>
                <a:ext cx="2211267" cy="2703515"/>
              </a:xfrm>
              <a:prstGeom prst="rect">
                <a:avLst/>
              </a:prstGeom>
            </p:spPr>
          </p:pic>
          <p:pic>
            <p:nvPicPr>
              <p:cNvPr id="23" name="Picture 22">
                <a:extLst>
                  <a:ext uri="{FF2B5EF4-FFF2-40B4-BE49-F238E27FC236}">
                    <a16:creationId xmlns:a16="http://schemas.microsoft.com/office/drawing/2014/main" id="{8AC5D91F-4E6B-4F0D-947A-CDF6CF17A5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4245" y="4102425"/>
                <a:ext cx="2211268" cy="1541811"/>
              </a:xfrm>
              <a:prstGeom prst="rect">
                <a:avLst/>
              </a:prstGeom>
            </p:spPr>
          </p:pic>
        </p:grpSp>
        <p:sp>
          <p:nvSpPr>
            <p:cNvPr id="26" name="TextBox 25">
              <a:extLst>
                <a:ext uri="{FF2B5EF4-FFF2-40B4-BE49-F238E27FC236}">
                  <a16:creationId xmlns:a16="http://schemas.microsoft.com/office/drawing/2014/main" id="{D5DBBD9B-D9EC-4F79-8CB0-A110287FFC66}"/>
                </a:ext>
              </a:extLst>
            </p:cNvPr>
            <p:cNvSpPr txBox="1"/>
            <p:nvPr/>
          </p:nvSpPr>
          <p:spPr>
            <a:xfrm>
              <a:off x="9355109" y="4733674"/>
              <a:ext cx="2378441" cy="646331"/>
            </a:xfrm>
            <a:prstGeom prst="rect">
              <a:avLst/>
            </a:prstGeom>
            <a:noFill/>
          </p:spPr>
          <p:txBody>
            <a:bodyPr wrap="square" rtlCol="0">
              <a:spAutoFit/>
            </a:bodyPr>
            <a:lstStyle/>
            <a:p>
              <a:r>
                <a:rPr lang="en-US" i="1" dirty="0"/>
                <a:t>Machining and assembly of impinging plate</a:t>
              </a:r>
            </a:p>
          </p:txBody>
        </p:sp>
      </p:grpSp>
      <p:sp>
        <p:nvSpPr>
          <p:cNvPr id="29" name="Slide Number Placeholder 28">
            <a:extLst>
              <a:ext uri="{FF2B5EF4-FFF2-40B4-BE49-F238E27FC236}">
                <a16:creationId xmlns:a16="http://schemas.microsoft.com/office/drawing/2014/main" id="{C4D2BFA5-6646-4383-BA48-8103C2A2A365}"/>
              </a:ext>
            </a:extLst>
          </p:cNvPr>
          <p:cNvSpPr>
            <a:spLocks noGrp="1"/>
          </p:cNvSpPr>
          <p:nvPr>
            <p:ph type="sldNum" sz="quarter" idx="12"/>
          </p:nvPr>
        </p:nvSpPr>
        <p:spPr/>
        <p:txBody>
          <a:bodyPr/>
          <a:lstStyle/>
          <a:p>
            <a:fld id="{D513D033-886B-4A14-BCAE-FB09DD99573A}" type="slidenum">
              <a:rPr lang="en-US" sz="1400" smtClean="0"/>
              <a:t>13</a:t>
            </a:fld>
            <a:endParaRPr lang="en-US" dirty="0"/>
          </a:p>
        </p:txBody>
      </p:sp>
    </p:spTree>
    <p:extLst>
      <p:ext uri="{BB962C8B-B14F-4D97-AF65-F5344CB8AC3E}">
        <p14:creationId xmlns:p14="http://schemas.microsoft.com/office/powerpoint/2010/main" val="324253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1" y="239698"/>
            <a:ext cx="2570656" cy="584775"/>
          </a:xfrm>
          <a:prstGeom prst="rect">
            <a:avLst/>
          </a:prstGeom>
          <a:noFill/>
        </p:spPr>
        <p:txBody>
          <a:bodyPr wrap="square" rtlCol="0">
            <a:spAutoFit/>
          </a:bodyPr>
          <a:lstStyle/>
          <a:p>
            <a:r>
              <a:rPr lang="en-US" sz="3200" dirty="0"/>
              <a:t>Year 2 – Test</a:t>
            </a:r>
          </a:p>
        </p:txBody>
      </p:sp>
      <p:pic>
        <p:nvPicPr>
          <p:cNvPr id="14" name="Picture 13" descr="A picture containing grass, outdoor, sitting, laying&#10;&#10;Description automatically generated">
            <a:extLst>
              <a:ext uri="{FF2B5EF4-FFF2-40B4-BE49-F238E27FC236}">
                <a16:creationId xmlns:a16="http://schemas.microsoft.com/office/drawing/2014/main" id="{51DCCCAA-FD63-4C14-9F07-123EAC6958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5460" y="239698"/>
            <a:ext cx="3579406" cy="2275389"/>
          </a:xfrm>
          <a:prstGeom prst="rect">
            <a:avLst/>
          </a:prstGeom>
        </p:spPr>
      </p:pic>
      <p:pic>
        <p:nvPicPr>
          <p:cNvPr id="16" name="Picture 15" descr="A close up of a logo&#10;&#10;Description automatically generated">
            <a:extLst>
              <a:ext uri="{FF2B5EF4-FFF2-40B4-BE49-F238E27FC236}">
                <a16:creationId xmlns:a16="http://schemas.microsoft.com/office/drawing/2014/main" id="{84597D12-DE4E-45C8-BD2F-ADE49F09325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0130" t="14010" r="43579" b="18644"/>
          <a:stretch/>
        </p:blipFill>
        <p:spPr>
          <a:xfrm>
            <a:off x="7581899" y="3327446"/>
            <a:ext cx="686557" cy="2344882"/>
          </a:xfrm>
          <a:prstGeom prst="rect">
            <a:avLst/>
          </a:prstGeom>
        </p:spPr>
      </p:pic>
      <p:grpSp>
        <p:nvGrpSpPr>
          <p:cNvPr id="19" name="Group 18">
            <a:extLst>
              <a:ext uri="{FF2B5EF4-FFF2-40B4-BE49-F238E27FC236}">
                <a16:creationId xmlns:a16="http://schemas.microsoft.com/office/drawing/2014/main" id="{5DA21A8D-CE6A-4D8C-9E6A-9E432823120B}"/>
              </a:ext>
            </a:extLst>
          </p:cNvPr>
          <p:cNvGrpSpPr/>
          <p:nvPr/>
        </p:nvGrpSpPr>
        <p:grpSpPr>
          <a:xfrm>
            <a:off x="266331" y="1052777"/>
            <a:ext cx="2848727" cy="4441927"/>
            <a:chOff x="351673" y="834437"/>
            <a:chExt cx="2848727" cy="4441927"/>
          </a:xfrm>
        </p:grpSpPr>
        <p:pic>
          <p:nvPicPr>
            <p:cNvPr id="17" name="Picture 16" descr="A lit up city at night&#10;&#10;Description automatically generated">
              <a:extLst>
                <a:ext uri="{FF2B5EF4-FFF2-40B4-BE49-F238E27FC236}">
                  <a16:creationId xmlns:a16="http://schemas.microsoft.com/office/drawing/2014/main" id="{C5AA1D9D-CE20-4DA3-B158-A8A17015D5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1673" y="3213859"/>
              <a:ext cx="2848727" cy="2062505"/>
            </a:xfrm>
            <a:prstGeom prst="rect">
              <a:avLst/>
            </a:prstGeom>
          </p:spPr>
        </p:pic>
        <p:pic>
          <p:nvPicPr>
            <p:cNvPr id="18" name="Picture 17" descr="A close up of a map&#10;&#10;Description automatically generated">
              <a:extLst>
                <a:ext uri="{FF2B5EF4-FFF2-40B4-BE49-F238E27FC236}">
                  <a16:creationId xmlns:a16="http://schemas.microsoft.com/office/drawing/2014/main" id="{53EA561A-9B79-4024-A1B3-9DE24CF2C1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476" y="834437"/>
              <a:ext cx="2847120" cy="2369457"/>
            </a:xfrm>
            <a:prstGeom prst="rect">
              <a:avLst/>
            </a:prstGeom>
          </p:spPr>
        </p:pic>
      </p:grpSp>
      <p:pic>
        <p:nvPicPr>
          <p:cNvPr id="22" name="Picture 2" descr="https://scontent.fzty2-1.fna.fbcdn.net/v/t1.15752-9/52868298_429672384533886_3728991233175977984_n.jpg?_nc_cat=103&amp;_nc_ht=scontent.fzty2-1.fna&amp;oh=e0017e9b5478e4159cf5e088254289a0&amp;oe=5D219907">
            <a:extLst>
              <a:ext uri="{FF2B5EF4-FFF2-40B4-BE49-F238E27FC236}">
                <a16:creationId xmlns:a16="http://schemas.microsoft.com/office/drawing/2014/main" id="{92978DD8-9CBC-458E-AF54-177644079B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48692" y="3083267"/>
            <a:ext cx="3027800" cy="227085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2F427E1-2B56-401C-B78B-585232DEEFFE}"/>
              </a:ext>
            </a:extLst>
          </p:cNvPr>
          <p:cNvSpPr txBox="1"/>
          <p:nvPr/>
        </p:nvSpPr>
        <p:spPr>
          <a:xfrm>
            <a:off x="8521329" y="2553297"/>
            <a:ext cx="3227668" cy="369332"/>
          </a:xfrm>
          <a:prstGeom prst="rect">
            <a:avLst/>
          </a:prstGeom>
          <a:noFill/>
        </p:spPr>
        <p:txBody>
          <a:bodyPr wrap="square" rtlCol="0">
            <a:spAutoFit/>
          </a:bodyPr>
          <a:lstStyle/>
          <a:p>
            <a:r>
              <a:rPr lang="en-US" dirty="0"/>
              <a:t>Control bunker for hot-fire tests</a:t>
            </a:r>
          </a:p>
        </p:txBody>
      </p:sp>
      <p:sp>
        <p:nvSpPr>
          <p:cNvPr id="24" name="TextBox 23">
            <a:extLst>
              <a:ext uri="{FF2B5EF4-FFF2-40B4-BE49-F238E27FC236}">
                <a16:creationId xmlns:a16="http://schemas.microsoft.com/office/drawing/2014/main" id="{77CFA62B-32A0-4AA7-A3BE-A4405D034366}"/>
              </a:ext>
            </a:extLst>
          </p:cNvPr>
          <p:cNvSpPr txBox="1"/>
          <p:nvPr/>
        </p:nvSpPr>
        <p:spPr>
          <a:xfrm>
            <a:off x="8884027" y="5374246"/>
            <a:ext cx="2502271" cy="369332"/>
          </a:xfrm>
          <a:prstGeom prst="rect">
            <a:avLst/>
          </a:prstGeom>
          <a:noFill/>
        </p:spPr>
        <p:txBody>
          <a:bodyPr wrap="square" rtlCol="0">
            <a:spAutoFit/>
          </a:bodyPr>
          <a:lstStyle/>
          <a:p>
            <a:r>
              <a:rPr lang="en-US" dirty="0"/>
              <a:t>Hot-fire test 1 – Ignition</a:t>
            </a:r>
          </a:p>
        </p:txBody>
      </p:sp>
      <p:sp>
        <p:nvSpPr>
          <p:cNvPr id="25" name="TextBox 24">
            <a:extLst>
              <a:ext uri="{FF2B5EF4-FFF2-40B4-BE49-F238E27FC236}">
                <a16:creationId xmlns:a16="http://schemas.microsoft.com/office/drawing/2014/main" id="{4BEBBA03-D31C-4E58-B086-37A43E128A5F}"/>
              </a:ext>
            </a:extLst>
          </p:cNvPr>
          <p:cNvSpPr txBox="1"/>
          <p:nvPr/>
        </p:nvSpPr>
        <p:spPr>
          <a:xfrm>
            <a:off x="3670672" y="1814633"/>
            <a:ext cx="2340236" cy="923330"/>
          </a:xfrm>
          <a:prstGeom prst="rect">
            <a:avLst/>
          </a:prstGeom>
          <a:noFill/>
        </p:spPr>
        <p:txBody>
          <a:bodyPr wrap="square" rtlCol="0">
            <a:spAutoFit/>
          </a:bodyPr>
          <a:lstStyle/>
          <a:p>
            <a:r>
              <a:rPr lang="en-US" dirty="0"/>
              <a:t>Obtain thrust and temperature data during the hot-fire test </a:t>
            </a:r>
          </a:p>
        </p:txBody>
      </p:sp>
      <p:cxnSp>
        <p:nvCxnSpPr>
          <p:cNvPr id="27" name="Straight Arrow Connector 26">
            <a:extLst>
              <a:ext uri="{FF2B5EF4-FFF2-40B4-BE49-F238E27FC236}">
                <a16:creationId xmlns:a16="http://schemas.microsoft.com/office/drawing/2014/main" id="{10F9B443-45A2-4709-8262-051FDEFE6562}"/>
              </a:ext>
            </a:extLst>
          </p:cNvPr>
          <p:cNvCxnSpPr>
            <a:cxnSpLocks/>
            <a:stCxn id="25" idx="2"/>
          </p:cNvCxnSpPr>
          <p:nvPr/>
        </p:nvCxnSpPr>
        <p:spPr>
          <a:xfrm>
            <a:off x="4840790" y="2737963"/>
            <a:ext cx="104072" cy="345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D804D11-8065-4987-8B20-09A2073C7116}"/>
              </a:ext>
            </a:extLst>
          </p:cNvPr>
          <p:cNvSpPr txBox="1"/>
          <p:nvPr/>
        </p:nvSpPr>
        <p:spPr>
          <a:xfrm>
            <a:off x="6130432" y="1629967"/>
            <a:ext cx="2019301" cy="646331"/>
          </a:xfrm>
          <a:prstGeom prst="rect">
            <a:avLst/>
          </a:prstGeom>
          <a:noFill/>
        </p:spPr>
        <p:txBody>
          <a:bodyPr wrap="square" rtlCol="0">
            <a:spAutoFit/>
          </a:bodyPr>
          <a:lstStyle/>
          <a:p>
            <a:r>
              <a:rPr lang="en-US" dirty="0"/>
              <a:t>Electric spark and igniter assembly</a:t>
            </a:r>
          </a:p>
        </p:txBody>
      </p:sp>
      <p:cxnSp>
        <p:nvCxnSpPr>
          <p:cNvPr id="30" name="Straight Arrow Connector 29">
            <a:extLst>
              <a:ext uri="{FF2B5EF4-FFF2-40B4-BE49-F238E27FC236}">
                <a16:creationId xmlns:a16="http://schemas.microsoft.com/office/drawing/2014/main" id="{2EE6C01A-B31A-4A36-9C6F-E778ABC65425}"/>
              </a:ext>
            </a:extLst>
          </p:cNvPr>
          <p:cNvCxnSpPr>
            <a:cxnSpLocks/>
            <a:stCxn id="29" idx="2"/>
            <a:endCxn id="16" idx="0"/>
          </p:cNvCxnSpPr>
          <p:nvPr/>
        </p:nvCxnSpPr>
        <p:spPr>
          <a:xfrm>
            <a:off x="7140083" y="2276298"/>
            <a:ext cx="785095" cy="1051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7A93CF2-6D7E-432B-A81C-89B3CF2FB02B}"/>
              </a:ext>
            </a:extLst>
          </p:cNvPr>
          <p:cNvSpPr txBox="1"/>
          <p:nvPr/>
        </p:nvSpPr>
        <p:spPr>
          <a:xfrm>
            <a:off x="3935777" y="545999"/>
            <a:ext cx="3310892" cy="923330"/>
          </a:xfrm>
          <a:prstGeom prst="rect">
            <a:avLst/>
          </a:prstGeom>
          <a:noFill/>
        </p:spPr>
        <p:txBody>
          <a:bodyPr wrap="square" rtlCol="0">
            <a:spAutoFit/>
          </a:bodyPr>
          <a:lstStyle/>
          <a:p>
            <a:r>
              <a:rPr lang="en-US" dirty="0"/>
              <a:t>Rapid impinging plate designs tested for impingement and desired flow rate</a:t>
            </a:r>
          </a:p>
        </p:txBody>
      </p:sp>
      <p:cxnSp>
        <p:nvCxnSpPr>
          <p:cNvPr id="35" name="Straight Arrow Connector 34">
            <a:extLst>
              <a:ext uri="{FF2B5EF4-FFF2-40B4-BE49-F238E27FC236}">
                <a16:creationId xmlns:a16="http://schemas.microsoft.com/office/drawing/2014/main" id="{73D70EE2-9DD1-45F6-8587-52A0A21AA66E}"/>
              </a:ext>
            </a:extLst>
          </p:cNvPr>
          <p:cNvCxnSpPr>
            <a:cxnSpLocks/>
            <a:stCxn id="34" idx="1"/>
            <a:endCxn id="18" idx="3"/>
          </p:cNvCxnSpPr>
          <p:nvPr/>
        </p:nvCxnSpPr>
        <p:spPr>
          <a:xfrm flipH="1">
            <a:off x="3114254" y="1007664"/>
            <a:ext cx="821523" cy="1229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hotfire VID">
            <a:hlinkClick r:id="" action="ppaction://media"/>
            <a:extLst>
              <a:ext uri="{FF2B5EF4-FFF2-40B4-BE49-F238E27FC236}">
                <a16:creationId xmlns:a16="http://schemas.microsoft.com/office/drawing/2014/main" id="{073AA57F-510C-405C-BE19-BA361DAF62B0}"/>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8516381" y="3200544"/>
            <a:ext cx="3237562" cy="1821129"/>
          </a:xfrm>
          <a:prstGeom prst="rect">
            <a:avLst/>
          </a:prstGeom>
        </p:spPr>
      </p:pic>
      <p:sp>
        <p:nvSpPr>
          <p:cNvPr id="26" name="Slide Number Placeholder 25">
            <a:extLst>
              <a:ext uri="{FF2B5EF4-FFF2-40B4-BE49-F238E27FC236}">
                <a16:creationId xmlns:a16="http://schemas.microsoft.com/office/drawing/2014/main" id="{FEE52AC0-040B-4010-AB84-935023698CD2}"/>
              </a:ext>
            </a:extLst>
          </p:cNvPr>
          <p:cNvSpPr>
            <a:spLocks noGrp="1"/>
          </p:cNvSpPr>
          <p:nvPr>
            <p:ph type="sldNum" sz="quarter" idx="12"/>
          </p:nvPr>
        </p:nvSpPr>
        <p:spPr/>
        <p:txBody>
          <a:bodyPr/>
          <a:lstStyle/>
          <a:p>
            <a:fld id="{D513D033-886B-4A14-BCAE-FB09DD99573A}" type="slidenum">
              <a:rPr lang="en-US" sz="1400" smtClean="0"/>
              <a:t>14</a:t>
            </a:fld>
            <a:endParaRPr lang="en-US" dirty="0"/>
          </a:p>
        </p:txBody>
      </p:sp>
    </p:spTree>
    <p:extLst>
      <p:ext uri="{BB962C8B-B14F-4D97-AF65-F5344CB8AC3E}">
        <p14:creationId xmlns:p14="http://schemas.microsoft.com/office/powerpoint/2010/main" val="3287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136994" cy="584775"/>
          </a:xfrm>
          <a:prstGeom prst="rect">
            <a:avLst/>
          </a:prstGeom>
          <a:noFill/>
        </p:spPr>
        <p:txBody>
          <a:bodyPr wrap="square" rtlCol="0">
            <a:spAutoFit/>
          </a:bodyPr>
          <a:lstStyle/>
          <a:p>
            <a:r>
              <a:rPr lang="en-US" sz="3200" dirty="0"/>
              <a:t>Year 3 – Senior Year</a:t>
            </a:r>
          </a:p>
        </p:txBody>
      </p:sp>
      <p:sp>
        <p:nvSpPr>
          <p:cNvPr id="11" name="TextBox 10">
            <a:extLst>
              <a:ext uri="{FF2B5EF4-FFF2-40B4-BE49-F238E27FC236}">
                <a16:creationId xmlns:a16="http://schemas.microsoft.com/office/drawing/2014/main" id="{E6637465-ED4E-4CF3-8D2F-C8B16A298272}"/>
              </a:ext>
            </a:extLst>
          </p:cNvPr>
          <p:cNvSpPr txBox="1"/>
          <p:nvPr/>
        </p:nvSpPr>
        <p:spPr>
          <a:xfrm>
            <a:off x="419100" y="1352550"/>
            <a:ext cx="4724400" cy="2893100"/>
          </a:xfrm>
          <a:prstGeom prst="rect">
            <a:avLst/>
          </a:prstGeom>
          <a:noFill/>
        </p:spPr>
        <p:txBody>
          <a:bodyPr wrap="square" rtlCol="0">
            <a:spAutoFit/>
          </a:bodyPr>
          <a:lstStyle/>
          <a:p>
            <a:r>
              <a:rPr lang="en-US" sz="2000" b="1" u="sng" dirty="0"/>
              <a:t>Organization Statistics</a:t>
            </a:r>
            <a:br>
              <a:rPr lang="en-US" sz="2000" b="1" u="sng" dirty="0"/>
            </a:br>
            <a:endParaRPr lang="en-US" b="1" u="sng" dirty="0"/>
          </a:p>
          <a:p>
            <a:r>
              <a:rPr lang="en-US" dirty="0"/>
              <a:t>Committed Members: </a:t>
            </a:r>
            <a:r>
              <a:rPr lang="en-US" dirty="0">
                <a:solidFill>
                  <a:srgbClr val="FF0000"/>
                </a:solidFill>
              </a:rPr>
              <a:t>42 </a:t>
            </a:r>
            <a:r>
              <a:rPr lang="en-US" dirty="0"/>
              <a:t>(+28)</a:t>
            </a:r>
          </a:p>
          <a:p>
            <a:r>
              <a:rPr lang="en-US" dirty="0"/>
              <a:t>Majors: </a:t>
            </a:r>
            <a:r>
              <a:rPr lang="en-US" b="1" dirty="0">
                <a:solidFill>
                  <a:srgbClr val="FF0000"/>
                </a:solidFill>
              </a:rPr>
              <a:t>7 </a:t>
            </a:r>
            <a:r>
              <a:rPr lang="en-US" b="1" dirty="0"/>
              <a:t>(+4)</a:t>
            </a:r>
          </a:p>
          <a:p>
            <a:r>
              <a:rPr lang="en-US" dirty="0"/>
              <a:t>Senior Projects: </a:t>
            </a:r>
            <a:r>
              <a:rPr lang="en-US" dirty="0">
                <a:solidFill>
                  <a:srgbClr val="FF0000"/>
                </a:solidFill>
              </a:rPr>
              <a:t>14 </a:t>
            </a:r>
            <a:r>
              <a:rPr lang="en-US" dirty="0"/>
              <a:t>(+10)</a:t>
            </a:r>
          </a:p>
          <a:p>
            <a:r>
              <a:rPr lang="en-US" dirty="0"/>
              <a:t>Funding: </a:t>
            </a:r>
            <a:r>
              <a:rPr lang="en-US" dirty="0">
                <a:solidFill>
                  <a:srgbClr val="FF0000"/>
                </a:solidFill>
              </a:rPr>
              <a:t>$9,000 and counting </a:t>
            </a:r>
            <a:r>
              <a:rPr lang="en-US" dirty="0"/>
              <a:t>(+$6,750 so far)</a:t>
            </a:r>
          </a:p>
          <a:p>
            <a:endParaRPr lang="en-US" dirty="0">
              <a:solidFill>
                <a:srgbClr val="FF0000"/>
              </a:solidFill>
            </a:endParaRPr>
          </a:p>
          <a:p>
            <a:endParaRPr lang="en-US" dirty="0">
              <a:solidFill>
                <a:srgbClr val="FF0000"/>
              </a:solidFill>
            </a:endParaRPr>
          </a:p>
          <a:p>
            <a:r>
              <a:rPr lang="en-US" dirty="0"/>
              <a:t>My Role</a:t>
            </a:r>
          </a:p>
          <a:p>
            <a:r>
              <a:rPr lang="en-US" i="1" dirty="0">
                <a:solidFill>
                  <a:srgbClr val="FF0000"/>
                </a:solidFill>
              </a:rPr>
              <a:t>President, Lead Engineer, Propulsion Lead</a:t>
            </a:r>
          </a:p>
        </p:txBody>
      </p:sp>
      <p:pic>
        <p:nvPicPr>
          <p:cNvPr id="13" name="Picture 2" descr="Image result for spaceport america cup">
            <a:extLst>
              <a:ext uri="{FF2B5EF4-FFF2-40B4-BE49-F238E27FC236}">
                <a16:creationId xmlns:a16="http://schemas.microsoft.com/office/drawing/2014/main" id="{A6569CB6-8912-4D72-A632-F4DD64803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206566"/>
            <a:ext cx="3657600" cy="9372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AAA87B-7984-46A0-8D2A-51D351E6C7D4}"/>
              </a:ext>
            </a:extLst>
          </p:cNvPr>
          <p:cNvSpPr/>
          <p:nvPr/>
        </p:nvSpPr>
        <p:spPr>
          <a:xfrm>
            <a:off x="7389532" y="75031"/>
            <a:ext cx="4981945" cy="1200329"/>
          </a:xfrm>
          <a:prstGeom prst="rect">
            <a:avLst/>
          </a:prstGeom>
        </p:spPr>
        <p:txBody>
          <a:bodyPr wrap="square">
            <a:spAutoFit/>
          </a:bodyPr>
          <a:lstStyle/>
          <a:p>
            <a:pPr marL="285750" indent="-285750">
              <a:buFont typeface="Arial" panose="020B0604020202020204" pitchFamily="34" charset="0"/>
              <a:buChar char="•"/>
            </a:pPr>
            <a:r>
              <a:rPr lang="en-US" dirty="0"/>
              <a:t>Rocket competition hosted in New Mexico from June 16</a:t>
            </a:r>
            <a:r>
              <a:rPr lang="en-US" baseline="30000" dirty="0"/>
              <a:t>th</a:t>
            </a:r>
            <a:r>
              <a:rPr lang="en-US" dirty="0"/>
              <a:t> to June 20</a:t>
            </a:r>
            <a:r>
              <a:rPr lang="en-US" baseline="30000" dirty="0"/>
              <a:t>th</a:t>
            </a:r>
            <a:r>
              <a:rPr lang="en-US" dirty="0"/>
              <a:t> </a:t>
            </a:r>
          </a:p>
          <a:p>
            <a:pPr marL="285750" indent="-285750">
              <a:buFont typeface="Arial" panose="020B0604020202020204" pitchFamily="34" charset="0"/>
              <a:buChar char="•"/>
            </a:pPr>
            <a:r>
              <a:rPr lang="en-US" dirty="0"/>
              <a:t>UNH SEDS will be competing in the 10,000-foot experimental hybrid engine category</a:t>
            </a:r>
          </a:p>
        </p:txBody>
      </p:sp>
      <p:sp>
        <p:nvSpPr>
          <p:cNvPr id="14" name="Slide Number Placeholder 13">
            <a:extLst>
              <a:ext uri="{FF2B5EF4-FFF2-40B4-BE49-F238E27FC236}">
                <a16:creationId xmlns:a16="http://schemas.microsoft.com/office/drawing/2014/main" id="{DD66B337-34E3-4FE6-8B43-CDD5F6DC18D0}"/>
              </a:ext>
            </a:extLst>
          </p:cNvPr>
          <p:cNvSpPr>
            <a:spLocks noGrp="1"/>
          </p:cNvSpPr>
          <p:nvPr>
            <p:ph type="sldNum" sz="quarter" idx="12"/>
          </p:nvPr>
        </p:nvSpPr>
        <p:spPr/>
        <p:txBody>
          <a:bodyPr/>
          <a:lstStyle/>
          <a:p>
            <a:fld id="{D513D033-886B-4A14-BCAE-FB09DD99573A}" type="slidenum">
              <a:rPr lang="en-US" sz="1400" smtClean="0"/>
              <a:t>15</a:t>
            </a:fld>
            <a:endParaRPr lang="en-US" dirty="0"/>
          </a:p>
        </p:txBody>
      </p:sp>
    </p:spTree>
    <p:extLst>
      <p:ext uri="{BB962C8B-B14F-4D97-AF65-F5344CB8AC3E}">
        <p14:creationId xmlns:p14="http://schemas.microsoft.com/office/powerpoint/2010/main" val="1062928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378135" cy="584775"/>
          </a:xfrm>
          <a:prstGeom prst="rect">
            <a:avLst/>
          </a:prstGeom>
          <a:noFill/>
        </p:spPr>
        <p:txBody>
          <a:bodyPr wrap="square" rtlCol="0">
            <a:spAutoFit/>
          </a:bodyPr>
          <a:lstStyle/>
          <a:p>
            <a:r>
              <a:rPr lang="en-US" sz="3200" dirty="0"/>
              <a:t>Year 3 – Rocket Vehicle</a:t>
            </a:r>
          </a:p>
        </p:txBody>
      </p:sp>
      <p:grpSp>
        <p:nvGrpSpPr>
          <p:cNvPr id="11" name="Group 10">
            <a:extLst>
              <a:ext uri="{FF2B5EF4-FFF2-40B4-BE49-F238E27FC236}">
                <a16:creationId xmlns:a16="http://schemas.microsoft.com/office/drawing/2014/main" id="{4FB222C4-919E-4D39-8D76-86AC16A87B32}"/>
              </a:ext>
            </a:extLst>
          </p:cNvPr>
          <p:cNvGrpSpPr/>
          <p:nvPr/>
        </p:nvGrpSpPr>
        <p:grpSpPr>
          <a:xfrm>
            <a:off x="266330" y="2334827"/>
            <a:ext cx="11530336" cy="1748902"/>
            <a:chOff x="266330" y="2334827"/>
            <a:chExt cx="11530336" cy="1748902"/>
          </a:xfrm>
        </p:grpSpPr>
        <p:pic>
          <p:nvPicPr>
            <p:cNvPr id="10" name="Picture 9" descr="A close up of a computer&#10;&#10;Description automatically generated">
              <a:extLst>
                <a:ext uri="{FF2B5EF4-FFF2-40B4-BE49-F238E27FC236}">
                  <a16:creationId xmlns:a16="http://schemas.microsoft.com/office/drawing/2014/main" id="{A6FF99EE-B8DC-4118-8F6F-591BA2D976C3}"/>
                </a:ext>
              </a:extLst>
            </p:cNvPr>
            <p:cNvPicPr>
              <a:picLocks noChangeAspect="1"/>
            </p:cNvPicPr>
            <p:nvPr/>
          </p:nvPicPr>
          <p:blipFill rotWithShape="1">
            <a:blip r:embed="rId5">
              <a:extLst>
                <a:ext uri="{28A0092B-C50C-407E-A947-70E740481C1C}">
                  <a14:useLocalDpi xmlns:a14="http://schemas.microsoft.com/office/drawing/2010/main" val="0"/>
                </a:ext>
              </a:extLst>
            </a:blip>
            <a:srcRect l="2185" t="33253" r="3242" b="36523"/>
            <a:stretch/>
          </p:blipFill>
          <p:spPr>
            <a:xfrm>
              <a:off x="266330" y="2334827"/>
              <a:ext cx="11530336" cy="1748902"/>
            </a:xfrm>
            <a:prstGeom prst="rect">
              <a:avLst/>
            </a:prstGeom>
          </p:spPr>
        </p:pic>
        <p:pic>
          <p:nvPicPr>
            <p:cNvPr id="1026" name="Picture 2" descr="14748NOS - NOS Nitrous Bottle Image">
              <a:extLst>
                <a:ext uri="{FF2B5EF4-FFF2-40B4-BE49-F238E27FC236}">
                  <a16:creationId xmlns:a16="http://schemas.microsoft.com/office/drawing/2014/main" id="{8B12CCC9-A29F-466A-A7B2-49C65960AAE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833" b="90811" l="9949" r="89880">
                          <a14:foregroundMark x1="45455" y1="6862" x2="45455" y2="6862"/>
                          <a14:foregroundMark x1="50943" y1="5072" x2="47170" y2="6265"/>
                          <a14:foregroundMark x1="54202" y1="5549" x2="42710" y2="4833"/>
                          <a14:foregroundMark x1="49057" y1="6086" x2="56604" y2="6325"/>
                          <a14:foregroundMark x1="56432" y1="7697" x2="49571" y2="9606"/>
                          <a14:foregroundMark x1="32590" y1="51372" x2="32762" y2="47136"/>
                          <a14:foregroundMark x1="34820" y1="48986" x2="40309" y2="51313"/>
                          <a14:foregroundMark x1="53345" y1="49523" x2="53002" y2="51253"/>
                          <a14:foregroundMark x1="59348" y1="50119" x2="62779" y2="50060"/>
                          <a14:foregroundMark x1="31046" y1="88305" x2="49914" y2="90811"/>
                          <a14:foregroundMark x1="49914" y1="90811" x2="61947" y2="90521"/>
                          <a14:foregroundMark x1="25901" y1="88484" x2="24185" y2="87709"/>
                          <a14:backgroundMark x1="75643" y1="90334" x2="48542" y2="92601"/>
                          <a14:backgroundMark x1="35849" y1="91706" x2="17153" y2="88305"/>
                          <a14:backgroundMark x1="35506" y1="91647" x2="42196" y2="92124"/>
                          <a14:backgroundMark x1="17496" y1="87828" x2="23499" y2="89558"/>
                          <a14:backgroundMark x1="22642" y1="89081" x2="17153" y2="87112"/>
                          <a14:backgroundMark x1="18353" y1="86933" x2="20240" y2="88126"/>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6219932" y="1281705"/>
              <a:ext cx="1155822" cy="38657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02B803-80FD-406C-9D8B-1B47084006C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707" t="23269" r="33537" b="19381"/>
            <a:stretch/>
          </p:blipFill>
          <p:spPr>
            <a:xfrm rot="5245812">
              <a:off x="8653262" y="2798177"/>
              <a:ext cx="663512" cy="1108858"/>
            </a:xfrm>
            <a:prstGeom prst="rect">
              <a:avLst/>
            </a:prstGeom>
          </p:spPr>
        </p:pic>
        <p:pic>
          <p:nvPicPr>
            <p:cNvPr id="13" name="Picture 195">
              <a:extLst>
                <a:ext uri="{FF2B5EF4-FFF2-40B4-BE49-F238E27FC236}">
                  <a16:creationId xmlns:a16="http://schemas.microsoft.com/office/drawing/2014/main" id="{DA493468-77BD-42EF-8C5A-F3165F77F99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0635" r="35134"/>
            <a:stretch/>
          </p:blipFill>
          <p:spPr>
            <a:xfrm rot="5400000">
              <a:off x="1242700" y="2643797"/>
              <a:ext cx="383153" cy="1034937"/>
            </a:xfrm>
            <a:prstGeom prst="rect">
              <a:avLst/>
            </a:prstGeom>
          </p:spPr>
        </p:pic>
        <p:pic>
          <p:nvPicPr>
            <p:cNvPr id="14" name="Picture 212">
              <a:extLst>
                <a:ext uri="{FF2B5EF4-FFF2-40B4-BE49-F238E27FC236}">
                  <a16:creationId xmlns:a16="http://schemas.microsoft.com/office/drawing/2014/main" id="{1DA33B43-3CFA-4EAA-8D6B-ADF7268F5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966" r="35107"/>
            <a:stretch/>
          </p:blipFill>
          <p:spPr>
            <a:xfrm rot="16200000">
              <a:off x="2143691" y="2374601"/>
              <a:ext cx="750609" cy="1715072"/>
            </a:xfrm>
            <a:prstGeom prst="rect">
              <a:avLst/>
            </a:prstGeom>
          </p:spPr>
        </p:pic>
      </p:grpSp>
      <p:sp>
        <p:nvSpPr>
          <p:cNvPr id="17" name="TextBox 16">
            <a:extLst>
              <a:ext uri="{FF2B5EF4-FFF2-40B4-BE49-F238E27FC236}">
                <a16:creationId xmlns:a16="http://schemas.microsoft.com/office/drawing/2014/main" id="{DEE75552-AC92-4430-BB14-A2256EFBD1FF}"/>
              </a:ext>
            </a:extLst>
          </p:cNvPr>
          <p:cNvSpPr txBox="1"/>
          <p:nvPr/>
        </p:nvSpPr>
        <p:spPr>
          <a:xfrm>
            <a:off x="1358374" y="1273839"/>
            <a:ext cx="2819926" cy="646331"/>
          </a:xfrm>
          <a:prstGeom prst="rect">
            <a:avLst/>
          </a:prstGeom>
          <a:noFill/>
        </p:spPr>
        <p:txBody>
          <a:bodyPr wrap="square" rtlCol="0">
            <a:spAutoFit/>
          </a:bodyPr>
          <a:lstStyle/>
          <a:p>
            <a:r>
              <a:rPr lang="en-US" sz="1400" u="sng" dirty="0"/>
              <a:t>Avionics</a:t>
            </a:r>
          </a:p>
          <a:p>
            <a:r>
              <a:rPr lang="en-US" sz="1100" dirty="0"/>
              <a:t>An electronics module responsible for GPS tracking, engine ignition and flow control</a:t>
            </a:r>
          </a:p>
        </p:txBody>
      </p:sp>
      <p:sp>
        <p:nvSpPr>
          <p:cNvPr id="18" name="TextBox 17">
            <a:extLst>
              <a:ext uri="{FF2B5EF4-FFF2-40B4-BE49-F238E27FC236}">
                <a16:creationId xmlns:a16="http://schemas.microsoft.com/office/drawing/2014/main" id="{CF84FAD2-79A5-4858-B888-00FC71945437}"/>
              </a:ext>
            </a:extLst>
          </p:cNvPr>
          <p:cNvSpPr txBox="1"/>
          <p:nvPr/>
        </p:nvSpPr>
        <p:spPr>
          <a:xfrm>
            <a:off x="2011239" y="4309332"/>
            <a:ext cx="2901714" cy="477054"/>
          </a:xfrm>
          <a:prstGeom prst="rect">
            <a:avLst/>
          </a:prstGeom>
          <a:noFill/>
        </p:spPr>
        <p:txBody>
          <a:bodyPr wrap="square" rtlCol="0">
            <a:spAutoFit/>
          </a:bodyPr>
          <a:lstStyle/>
          <a:p>
            <a:pPr algn="r"/>
            <a:r>
              <a:rPr lang="en-US" sz="1400" u="sng" dirty="0"/>
              <a:t>Recovery System</a:t>
            </a:r>
          </a:p>
          <a:p>
            <a:pPr algn="r"/>
            <a:r>
              <a:rPr lang="en-US" sz="1100" dirty="0"/>
              <a:t>A recovery module that is deployed at apogee</a:t>
            </a:r>
          </a:p>
        </p:txBody>
      </p:sp>
      <p:sp>
        <p:nvSpPr>
          <p:cNvPr id="19" name="TextBox 18">
            <a:extLst>
              <a:ext uri="{FF2B5EF4-FFF2-40B4-BE49-F238E27FC236}">
                <a16:creationId xmlns:a16="http://schemas.microsoft.com/office/drawing/2014/main" id="{DD075C4E-2BE6-4988-AB54-99496D384644}"/>
              </a:ext>
            </a:extLst>
          </p:cNvPr>
          <p:cNvSpPr txBox="1"/>
          <p:nvPr/>
        </p:nvSpPr>
        <p:spPr>
          <a:xfrm>
            <a:off x="5106608" y="1270169"/>
            <a:ext cx="2622303" cy="477054"/>
          </a:xfrm>
          <a:prstGeom prst="rect">
            <a:avLst/>
          </a:prstGeom>
          <a:noFill/>
        </p:spPr>
        <p:txBody>
          <a:bodyPr wrap="square" rtlCol="0">
            <a:spAutoFit/>
          </a:bodyPr>
          <a:lstStyle/>
          <a:p>
            <a:r>
              <a:rPr lang="en-US" sz="1400" u="sng" dirty="0"/>
              <a:t>Research Payload</a:t>
            </a:r>
          </a:p>
          <a:p>
            <a:r>
              <a:rPr lang="en-US" sz="1100" dirty="0"/>
              <a:t>A payload built in-house to collect data</a:t>
            </a:r>
          </a:p>
        </p:txBody>
      </p:sp>
      <p:sp>
        <p:nvSpPr>
          <p:cNvPr id="20" name="TextBox 19">
            <a:extLst>
              <a:ext uri="{FF2B5EF4-FFF2-40B4-BE49-F238E27FC236}">
                <a16:creationId xmlns:a16="http://schemas.microsoft.com/office/drawing/2014/main" id="{2169E1BC-D587-412C-8F4F-45317E9E2995}"/>
              </a:ext>
            </a:extLst>
          </p:cNvPr>
          <p:cNvSpPr txBox="1"/>
          <p:nvPr/>
        </p:nvSpPr>
        <p:spPr>
          <a:xfrm>
            <a:off x="9440788" y="1278914"/>
            <a:ext cx="2391174" cy="646331"/>
          </a:xfrm>
          <a:prstGeom prst="rect">
            <a:avLst/>
          </a:prstGeom>
          <a:noFill/>
        </p:spPr>
        <p:txBody>
          <a:bodyPr wrap="square" rtlCol="0">
            <a:spAutoFit/>
          </a:bodyPr>
          <a:lstStyle/>
          <a:p>
            <a:r>
              <a:rPr lang="en-US" sz="1400" u="sng" dirty="0"/>
              <a:t>Throttle Control</a:t>
            </a:r>
          </a:p>
          <a:p>
            <a:r>
              <a:rPr lang="en-US" sz="1100" dirty="0"/>
              <a:t>A flow regulation system to insert oxidizer flow into the chamber</a:t>
            </a:r>
          </a:p>
        </p:txBody>
      </p:sp>
      <p:sp>
        <p:nvSpPr>
          <p:cNvPr id="21" name="TextBox 20">
            <a:extLst>
              <a:ext uri="{FF2B5EF4-FFF2-40B4-BE49-F238E27FC236}">
                <a16:creationId xmlns:a16="http://schemas.microsoft.com/office/drawing/2014/main" id="{96FB1D86-F4F0-41B4-8D6A-49767F7F3F49}"/>
              </a:ext>
            </a:extLst>
          </p:cNvPr>
          <p:cNvSpPr txBox="1"/>
          <p:nvPr/>
        </p:nvSpPr>
        <p:spPr>
          <a:xfrm>
            <a:off x="8360380" y="4313030"/>
            <a:ext cx="2821661" cy="677108"/>
          </a:xfrm>
          <a:prstGeom prst="rect">
            <a:avLst/>
          </a:prstGeom>
          <a:noFill/>
        </p:spPr>
        <p:txBody>
          <a:bodyPr wrap="square" rtlCol="0">
            <a:spAutoFit/>
          </a:bodyPr>
          <a:lstStyle/>
          <a:p>
            <a:pPr algn="r"/>
            <a:r>
              <a:rPr lang="en-US" sz="1600" u="sng" dirty="0"/>
              <a:t>Runaway</a:t>
            </a:r>
          </a:p>
          <a:p>
            <a:pPr algn="r"/>
            <a:r>
              <a:rPr lang="en-US" sz="1100" dirty="0"/>
              <a:t>New Hampshire’s first hybrid rocket engine that utilizes a liquid oxidizer and solid fuel</a:t>
            </a:r>
          </a:p>
        </p:txBody>
      </p:sp>
      <p:sp>
        <p:nvSpPr>
          <p:cNvPr id="22" name="TextBox 21">
            <a:extLst>
              <a:ext uri="{FF2B5EF4-FFF2-40B4-BE49-F238E27FC236}">
                <a16:creationId xmlns:a16="http://schemas.microsoft.com/office/drawing/2014/main" id="{37883EE3-14CD-43B1-B6F3-AF3A8AEA8F2B}"/>
              </a:ext>
            </a:extLst>
          </p:cNvPr>
          <p:cNvSpPr txBox="1"/>
          <p:nvPr/>
        </p:nvSpPr>
        <p:spPr>
          <a:xfrm>
            <a:off x="5669872" y="4311275"/>
            <a:ext cx="2264380" cy="646331"/>
          </a:xfrm>
          <a:prstGeom prst="rect">
            <a:avLst/>
          </a:prstGeom>
          <a:noFill/>
        </p:spPr>
        <p:txBody>
          <a:bodyPr wrap="square" rtlCol="0">
            <a:spAutoFit/>
          </a:bodyPr>
          <a:lstStyle/>
          <a:p>
            <a:pPr algn="r"/>
            <a:r>
              <a:rPr lang="en-US" sz="1400" u="sng" dirty="0"/>
              <a:t>Oxidizer Storage</a:t>
            </a:r>
          </a:p>
          <a:p>
            <a:pPr algn="r"/>
            <a:r>
              <a:rPr lang="en-US" sz="1100" dirty="0"/>
              <a:t>A pressurized vessel holding the liquid oxidizer</a:t>
            </a:r>
          </a:p>
        </p:txBody>
      </p:sp>
      <p:sp>
        <p:nvSpPr>
          <p:cNvPr id="16" name="Slide Number Placeholder 15">
            <a:extLst>
              <a:ext uri="{FF2B5EF4-FFF2-40B4-BE49-F238E27FC236}">
                <a16:creationId xmlns:a16="http://schemas.microsoft.com/office/drawing/2014/main" id="{B949B60F-CF57-4EA0-BA3F-4BA040EA91B7}"/>
              </a:ext>
            </a:extLst>
          </p:cNvPr>
          <p:cNvSpPr>
            <a:spLocks noGrp="1"/>
          </p:cNvSpPr>
          <p:nvPr>
            <p:ph type="sldNum" sz="quarter" idx="12"/>
          </p:nvPr>
        </p:nvSpPr>
        <p:spPr/>
        <p:txBody>
          <a:bodyPr/>
          <a:lstStyle/>
          <a:p>
            <a:fld id="{D513D033-886B-4A14-BCAE-FB09DD99573A}" type="slidenum">
              <a:rPr lang="en-US" sz="1400" smtClean="0"/>
              <a:t>16</a:t>
            </a:fld>
            <a:endParaRPr lang="en-US" dirty="0"/>
          </a:p>
        </p:txBody>
      </p:sp>
    </p:spTree>
    <p:extLst>
      <p:ext uri="{BB962C8B-B14F-4D97-AF65-F5344CB8AC3E}">
        <p14:creationId xmlns:p14="http://schemas.microsoft.com/office/powerpoint/2010/main" val="946393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5513033" cy="584775"/>
          </a:xfrm>
          <a:prstGeom prst="rect">
            <a:avLst/>
          </a:prstGeom>
          <a:noFill/>
        </p:spPr>
        <p:txBody>
          <a:bodyPr wrap="square" rtlCol="0">
            <a:spAutoFit/>
          </a:bodyPr>
          <a:lstStyle/>
          <a:p>
            <a:r>
              <a:rPr lang="en-US" sz="3200" dirty="0"/>
              <a:t>Year 3 – Engine Optimization</a:t>
            </a:r>
          </a:p>
        </p:txBody>
      </p:sp>
      <p:sp>
        <p:nvSpPr>
          <p:cNvPr id="4" name="TextBox 3">
            <a:extLst>
              <a:ext uri="{FF2B5EF4-FFF2-40B4-BE49-F238E27FC236}">
                <a16:creationId xmlns:a16="http://schemas.microsoft.com/office/drawing/2014/main" id="{C1D54E3F-9894-4070-8F82-D4E941941DC2}"/>
              </a:ext>
            </a:extLst>
          </p:cNvPr>
          <p:cNvSpPr txBox="1"/>
          <p:nvPr/>
        </p:nvSpPr>
        <p:spPr>
          <a:xfrm>
            <a:off x="674558" y="3813115"/>
            <a:ext cx="3106520" cy="369332"/>
          </a:xfrm>
          <a:prstGeom prst="rect">
            <a:avLst/>
          </a:prstGeom>
          <a:noFill/>
        </p:spPr>
        <p:txBody>
          <a:bodyPr wrap="square" rtlCol="0">
            <a:spAutoFit/>
          </a:bodyPr>
          <a:lstStyle/>
          <a:p>
            <a:r>
              <a:rPr lang="en-US" dirty="0"/>
              <a:t>Hot-Fire Test 2 – August 2019</a:t>
            </a:r>
          </a:p>
        </p:txBody>
      </p:sp>
      <p:pic>
        <p:nvPicPr>
          <p:cNvPr id="11" name="Picture 10">
            <a:extLst>
              <a:ext uri="{FF2B5EF4-FFF2-40B4-BE49-F238E27FC236}">
                <a16:creationId xmlns:a16="http://schemas.microsoft.com/office/drawing/2014/main" id="{F5AD59B5-359A-4C29-A2FB-0BD3F5D08E3E}"/>
              </a:ext>
            </a:extLst>
          </p:cNvPr>
          <p:cNvPicPr>
            <a:picLocks noChangeAspect="1"/>
          </p:cNvPicPr>
          <p:nvPr/>
        </p:nvPicPr>
        <p:blipFill>
          <a:blip r:embed="rId7"/>
          <a:stretch>
            <a:fillRect/>
          </a:stretch>
        </p:blipFill>
        <p:spPr>
          <a:xfrm>
            <a:off x="9693745" y="1956527"/>
            <a:ext cx="2336700" cy="3713177"/>
          </a:xfrm>
          <a:prstGeom prst="rect">
            <a:avLst/>
          </a:prstGeom>
        </p:spPr>
      </p:pic>
      <p:sp>
        <p:nvSpPr>
          <p:cNvPr id="14" name="TextBox 13">
            <a:extLst>
              <a:ext uri="{FF2B5EF4-FFF2-40B4-BE49-F238E27FC236}">
                <a16:creationId xmlns:a16="http://schemas.microsoft.com/office/drawing/2014/main" id="{CF4BACDA-6D03-4BD6-AD13-3E35ABD9777F}"/>
              </a:ext>
            </a:extLst>
          </p:cNvPr>
          <p:cNvSpPr txBox="1"/>
          <p:nvPr/>
        </p:nvSpPr>
        <p:spPr>
          <a:xfrm>
            <a:off x="161555" y="4465648"/>
            <a:ext cx="470572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.15 seconds in, nozzle brittle failure from tension</a:t>
            </a:r>
          </a:p>
          <a:p>
            <a:pPr marL="285750" indent="-285750">
              <a:buFont typeface="Arial" panose="020B0604020202020204" pitchFamily="34" charset="0"/>
              <a:buChar char="•"/>
            </a:pPr>
            <a:r>
              <a:rPr lang="en-US" sz="1600" dirty="0"/>
              <a:t>Simulations underestimated pressure and designed to FOS 1.25 </a:t>
            </a:r>
            <a:r>
              <a:rPr lang="en-US" sz="1600" dirty="0">
                <a:sym typeface="Wingdings" panose="05000000000000000000" pitchFamily="2" charset="2"/>
              </a:rPr>
              <a:t> bad decision</a:t>
            </a:r>
            <a:endParaRPr lang="en-US" sz="1600" dirty="0"/>
          </a:p>
        </p:txBody>
      </p:sp>
      <p:sp>
        <p:nvSpPr>
          <p:cNvPr id="15" name="TextBox 14">
            <a:extLst>
              <a:ext uri="{FF2B5EF4-FFF2-40B4-BE49-F238E27FC236}">
                <a16:creationId xmlns:a16="http://schemas.microsoft.com/office/drawing/2014/main" id="{AEE01824-65AA-4AFA-B1AE-3ED0EA52ADC2}"/>
              </a:ext>
            </a:extLst>
          </p:cNvPr>
          <p:cNvSpPr txBox="1"/>
          <p:nvPr/>
        </p:nvSpPr>
        <p:spPr>
          <a:xfrm>
            <a:off x="4176711" y="1241385"/>
            <a:ext cx="3838575" cy="1477328"/>
          </a:xfrm>
          <a:prstGeom prst="rect">
            <a:avLst/>
          </a:prstGeom>
          <a:noFill/>
        </p:spPr>
        <p:txBody>
          <a:bodyPr wrap="square" rtlCol="0">
            <a:spAutoFit/>
          </a:bodyPr>
          <a:lstStyle/>
          <a:p>
            <a:r>
              <a:rPr lang="en-US" dirty="0"/>
              <a:t>Stainless 304 selected for new nozzle</a:t>
            </a:r>
          </a:p>
          <a:p>
            <a:pPr marL="285750" indent="-285750">
              <a:buFont typeface="Arial" panose="020B0604020202020204" pitchFamily="34" charset="0"/>
              <a:buChar char="•"/>
            </a:pPr>
            <a:r>
              <a:rPr lang="en-US" dirty="0"/>
              <a:t>Provides a FOS of 3</a:t>
            </a:r>
          </a:p>
          <a:p>
            <a:pPr marL="285750" indent="-285750">
              <a:buFont typeface="Arial" panose="020B0604020202020204" pitchFamily="34" charset="0"/>
              <a:buChar char="•"/>
            </a:pPr>
            <a:r>
              <a:rPr lang="en-US" dirty="0"/>
              <a:t>Common material for temperature and corrosive resistance</a:t>
            </a:r>
          </a:p>
          <a:p>
            <a:pPr marL="285750" indent="-285750">
              <a:buFont typeface="Arial" panose="020B0604020202020204" pitchFamily="34" charset="0"/>
              <a:buChar char="•"/>
            </a:pPr>
            <a:r>
              <a:rPr lang="en-US" dirty="0"/>
              <a:t>Machined by a new sponsor</a:t>
            </a:r>
          </a:p>
        </p:txBody>
      </p:sp>
      <p:sp>
        <p:nvSpPr>
          <p:cNvPr id="16" name="TextBox 15">
            <a:extLst>
              <a:ext uri="{FF2B5EF4-FFF2-40B4-BE49-F238E27FC236}">
                <a16:creationId xmlns:a16="http://schemas.microsoft.com/office/drawing/2014/main" id="{0CCCDCC6-9FCA-432B-A162-7A7F38CB1DCF}"/>
              </a:ext>
            </a:extLst>
          </p:cNvPr>
          <p:cNvSpPr txBox="1"/>
          <p:nvPr/>
        </p:nvSpPr>
        <p:spPr>
          <a:xfrm>
            <a:off x="8120689" y="172955"/>
            <a:ext cx="4071310" cy="1754326"/>
          </a:xfrm>
          <a:prstGeom prst="rect">
            <a:avLst/>
          </a:prstGeom>
          <a:noFill/>
        </p:spPr>
        <p:txBody>
          <a:bodyPr wrap="square" rtlCol="0">
            <a:spAutoFit/>
          </a:bodyPr>
          <a:lstStyle/>
          <a:p>
            <a:r>
              <a:rPr lang="en-US" u="sng" dirty="0"/>
              <a:t>Future Engine Development</a:t>
            </a:r>
          </a:p>
          <a:p>
            <a:pPr marL="285750" indent="-285750">
              <a:buFont typeface="Arial" panose="020B0604020202020204" pitchFamily="34" charset="0"/>
              <a:buChar char="•"/>
            </a:pPr>
            <a:r>
              <a:rPr lang="en-US" dirty="0"/>
              <a:t>Obtain pressure data from hot fires</a:t>
            </a:r>
          </a:p>
          <a:p>
            <a:pPr marL="285750" indent="-285750">
              <a:buFont typeface="Arial" panose="020B0604020202020204" pitchFamily="34" charset="0"/>
              <a:buChar char="•"/>
            </a:pPr>
            <a:r>
              <a:rPr lang="en-US" dirty="0"/>
              <a:t>Pressure testing via hydrostat</a:t>
            </a:r>
          </a:p>
          <a:p>
            <a:pPr marL="285750" indent="-285750">
              <a:buFont typeface="Arial" panose="020B0604020202020204" pitchFamily="34" charset="0"/>
              <a:buChar char="•"/>
            </a:pPr>
            <a:r>
              <a:rPr lang="en-US" dirty="0"/>
              <a:t>Flow simulations to optimize nozzle and impinging plates</a:t>
            </a:r>
          </a:p>
          <a:p>
            <a:pPr marL="285750" indent="-285750">
              <a:buFont typeface="Arial" panose="020B0604020202020204" pitchFamily="34" charset="0"/>
              <a:buChar char="•"/>
            </a:pPr>
            <a:r>
              <a:rPr lang="en-US" dirty="0"/>
              <a:t>Reduce mass with dynamic sims</a:t>
            </a:r>
          </a:p>
        </p:txBody>
      </p:sp>
      <p:sp>
        <p:nvSpPr>
          <p:cNvPr id="17" name="TextBox 16">
            <a:extLst>
              <a:ext uri="{FF2B5EF4-FFF2-40B4-BE49-F238E27FC236}">
                <a16:creationId xmlns:a16="http://schemas.microsoft.com/office/drawing/2014/main" id="{3AA54A86-58EC-4A5E-9AB5-48C4334874B6}"/>
              </a:ext>
            </a:extLst>
          </p:cNvPr>
          <p:cNvSpPr txBox="1"/>
          <p:nvPr/>
        </p:nvSpPr>
        <p:spPr>
          <a:xfrm>
            <a:off x="4176711" y="2747653"/>
            <a:ext cx="3106520" cy="1477328"/>
          </a:xfrm>
          <a:prstGeom prst="rect">
            <a:avLst/>
          </a:prstGeom>
          <a:noFill/>
        </p:spPr>
        <p:txBody>
          <a:bodyPr wrap="square" rtlCol="0">
            <a:spAutoFit/>
          </a:bodyPr>
          <a:lstStyle/>
          <a:p>
            <a:r>
              <a:rPr lang="en-US" dirty="0"/>
              <a:t>Hot-Fire Test 3 schedule for October 10</a:t>
            </a:r>
            <a:r>
              <a:rPr lang="en-US" baseline="30000" dirty="0"/>
              <a:t>th</a:t>
            </a:r>
            <a:r>
              <a:rPr lang="en-US" dirty="0"/>
              <a:t> by 6:00 pm EST</a:t>
            </a:r>
          </a:p>
          <a:p>
            <a:pPr marL="285750" indent="-285750">
              <a:buFont typeface="Arial" panose="020B0604020202020204" pitchFamily="34" charset="0"/>
              <a:buChar char="•"/>
            </a:pPr>
            <a:r>
              <a:rPr lang="en-US" dirty="0"/>
              <a:t>Cleaner electronic start sequence</a:t>
            </a:r>
          </a:p>
          <a:p>
            <a:pPr marL="285750" indent="-285750">
              <a:buFont typeface="Arial" panose="020B0604020202020204" pitchFamily="34" charset="0"/>
              <a:buChar char="•"/>
            </a:pPr>
            <a:r>
              <a:rPr lang="en-US" dirty="0"/>
              <a:t>Stainless nozzle</a:t>
            </a:r>
          </a:p>
        </p:txBody>
      </p:sp>
      <p:pic>
        <p:nvPicPr>
          <p:cNvPr id="18" name="hotfire2gif">
            <a:hlinkClick r:id="" action="ppaction://media"/>
            <a:extLst>
              <a:ext uri="{FF2B5EF4-FFF2-40B4-BE49-F238E27FC236}">
                <a16:creationId xmlns:a16="http://schemas.microsoft.com/office/drawing/2014/main" id="{AE1A0D66-B3CD-437B-B29B-CC466198B9D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45809" y="1561355"/>
            <a:ext cx="3764018" cy="2117260"/>
          </a:xfrm>
          <a:prstGeom prst="rect">
            <a:avLst/>
          </a:prstGeom>
        </p:spPr>
      </p:pic>
      <p:sp>
        <p:nvSpPr>
          <p:cNvPr id="24" name="Slide Number Placeholder 23">
            <a:extLst>
              <a:ext uri="{FF2B5EF4-FFF2-40B4-BE49-F238E27FC236}">
                <a16:creationId xmlns:a16="http://schemas.microsoft.com/office/drawing/2014/main" id="{ADED3740-2498-4948-94E7-0DDC4453B073}"/>
              </a:ext>
            </a:extLst>
          </p:cNvPr>
          <p:cNvSpPr>
            <a:spLocks noGrp="1"/>
          </p:cNvSpPr>
          <p:nvPr>
            <p:ph type="sldNum" sz="quarter" idx="12"/>
          </p:nvPr>
        </p:nvSpPr>
        <p:spPr/>
        <p:txBody>
          <a:bodyPr/>
          <a:lstStyle/>
          <a:p>
            <a:fld id="{D513D033-886B-4A14-BCAE-FB09DD99573A}" type="slidenum">
              <a:rPr lang="en-US" sz="1400" smtClean="0"/>
              <a:t>17</a:t>
            </a:fld>
            <a:endParaRPr lang="en-US" dirty="0"/>
          </a:p>
        </p:txBody>
      </p:sp>
    </p:spTree>
    <p:extLst>
      <p:ext uri="{BB962C8B-B14F-4D97-AF65-F5344CB8AC3E}">
        <p14:creationId xmlns:p14="http://schemas.microsoft.com/office/powerpoint/2010/main" val="204444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29" y="239698"/>
            <a:ext cx="7537143" cy="584775"/>
          </a:xfrm>
          <a:prstGeom prst="rect">
            <a:avLst/>
          </a:prstGeom>
          <a:noFill/>
        </p:spPr>
        <p:txBody>
          <a:bodyPr wrap="square" rtlCol="0">
            <a:spAutoFit/>
          </a:bodyPr>
          <a:lstStyle/>
          <a:p>
            <a:r>
              <a:rPr lang="en-US" sz="3200" dirty="0"/>
              <a:t>Year 3 – Project Management</a:t>
            </a:r>
          </a:p>
        </p:txBody>
      </p:sp>
      <p:pic>
        <p:nvPicPr>
          <p:cNvPr id="3" name="Picture 2" descr="A picture containing indoor, room, living, table&#10;&#10;Description automatically generated">
            <a:extLst>
              <a:ext uri="{FF2B5EF4-FFF2-40B4-BE49-F238E27FC236}">
                <a16:creationId xmlns:a16="http://schemas.microsoft.com/office/drawing/2014/main" id="{9CCE2FD4-7375-4D33-8BAB-1B2936C0F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999" y="239698"/>
            <a:ext cx="5552565" cy="2542034"/>
          </a:xfrm>
          <a:prstGeom prst="rect">
            <a:avLst/>
          </a:prstGeom>
        </p:spPr>
      </p:pic>
      <p:pic>
        <p:nvPicPr>
          <p:cNvPr id="4" name="Picture 3">
            <a:extLst>
              <a:ext uri="{FF2B5EF4-FFF2-40B4-BE49-F238E27FC236}">
                <a16:creationId xmlns:a16="http://schemas.microsoft.com/office/drawing/2014/main" id="{1388C804-0C6D-4AA2-B984-00F7BBF2C389}"/>
              </a:ext>
            </a:extLst>
          </p:cNvPr>
          <p:cNvPicPr>
            <a:picLocks noChangeAspect="1"/>
          </p:cNvPicPr>
          <p:nvPr/>
        </p:nvPicPr>
        <p:blipFill>
          <a:blip r:embed="rId6"/>
          <a:stretch>
            <a:fillRect/>
          </a:stretch>
        </p:blipFill>
        <p:spPr>
          <a:xfrm>
            <a:off x="6684274" y="2887329"/>
            <a:ext cx="4630014" cy="2784011"/>
          </a:xfrm>
          <a:prstGeom prst="rect">
            <a:avLst/>
          </a:prstGeom>
        </p:spPr>
      </p:pic>
      <p:sp>
        <p:nvSpPr>
          <p:cNvPr id="10" name="TextBox 9">
            <a:extLst>
              <a:ext uri="{FF2B5EF4-FFF2-40B4-BE49-F238E27FC236}">
                <a16:creationId xmlns:a16="http://schemas.microsoft.com/office/drawing/2014/main" id="{2321B886-BB4E-4500-929D-A5CCA5B7E9BB}"/>
              </a:ext>
            </a:extLst>
          </p:cNvPr>
          <p:cNvSpPr txBox="1"/>
          <p:nvPr/>
        </p:nvSpPr>
        <p:spPr>
          <a:xfrm>
            <a:off x="2159000" y="2969765"/>
            <a:ext cx="1638300" cy="369332"/>
          </a:xfrm>
          <a:prstGeom prst="rect">
            <a:avLst/>
          </a:prstGeom>
          <a:noFill/>
        </p:spPr>
        <p:txBody>
          <a:bodyPr wrap="square" rtlCol="0">
            <a:spAutoFit/>
          </a:bodyPr>
          <a:lstStyle/>
          <a:p>
            <a:r>
              <a:rPr lang="en-US" dirty="0"/>
              <a:t>Chicken suit</a:t>
            </a:r>
          </a:p>
        </p:txBody>
      </p:sp>
      <p:sp>
        <p:nvSpPr>
          <p:cNvPr id="11" name="Slide Number Placeholder 10">
            <a:extLst>
              <a:ext uri="{FF2B5EF4-FFF2-40B4-BE49-F238E27FC236}">
                <a16:creationId xmlns:a16="http://schemas.microsoft.com/office/drawing/2014/main" id="{1A085307-11A7-415A-8DA8-6D23B6E26562}"/>
              </a:ext>
            </a:extLst>
          </p:cNvPr>
          <p:cNvSpPr>
            <a:spLocks noGrp="1"/>
          </p:cNvSpPr>
          <p:nvPr>
            <p:ph type="sldNum" sz="quarter" idx="12"/>
          </p:nvPr>
        </p:nvSpPr>
        <p:spPr/>
        <p:txBody>
          <a:bodyPr/>
          <a:lstStyle/>
          <a:p>
            <a:fld id="{D513D033-886B-4A14-BCAE-FB09DD99573A}" type="slidenum">
              <a:rPr lang="en-US" sz="1400" smtClean="0"/>
              <a:t>18</a:t>
            </a:fld>
            <a:endParaRPr lang="en-US" dirty="0"/>
          </a:p>
        </p:txBody>
      </p:sp>
    </p:spTree>
    <p:extLst>
      <p:ext uri="{BB962C8B-B14F-4D97-AF65-F5344CB8AC3E}">
        <p14:creationId xmlns:p14="http://schemas.microsoft.com/office/powerpoint/2010/main" val="3387197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29" y="239698"/>
            <a:ext cx="7537143" cy="584775"/>
          </a:xfrm>
          <a:prstGeom prst="rect">
            <a:avLst/>
          </a:prstGeom>
          <a:noFill/>
        </p:spPr>
        <p:txBody>
          <a:bodyPr wrap="square" rtlCol="0">
            <a:spAutoFit/>
          </a:bodyPr>
          <a:lstStyle/>
          <a:p>
            <a:r>
              <a:rPr lang="en-US" sz="3200" dirty="0"/>
              <a:t>Takeaways and Moving Forward</a:t>
            </a:r>
          </a:p>
        </p:txBody>
      </p:sp>
      <p:sp>
        <p:nvSpPr>
          <p:cNvPr id="11" name="Slide Number Placeholder 10">
            <a:extLst>
              <a:ext uri="{FF2B5EF4-FFF2-40B4-BE49-F238E27FC236}">
                <a16:creationId xmlns:a16="http://schemas.microsoft.com/office/drawing/2014/main" id="{8799D589-26FE-41C7-9A79-5AD622F90E00}"/>
              </a:ext>
            </a:extLst>
          </p:cNvPr>
          <p:cNvSpPr>
            <a:spLocks noGrp="1"/>
          </p:cNvSpPr>
          <p:nvPr>
            <p:ph type="sldNum" sz="quarter" idx="12"/>
          </p:nvPr>
        </p:nvSpPr>
        <p:spPr/>
        <p:txBody>
          <a:bodyPr/>
          <a:lstStyle/>
          <a:p>
            <a:fld id="{D513D033-886B-4A14-BCAE-FB09DD99573A}" type="slidenum">
              <a:rPr lang="en-US" sz="1400" smtClean="0"/>
              <a:t>19</a:t>
            </a:fld>
            <a:endParaRPr lang="en-US" dirty="0"/>
          </a:p>
        </p:txBody>
      </p:sp>
    </p:spTree>
    <p:extLst>
      <p:ext uri="{BB962C8B-B14F-4D97-AF65-F5344CB8AC3E}">
        <p14:creationId xmlns:p14="http://schemas.microsoft.com/office/powerpoint/2010/main" val="214992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3036163" cy="584775"/>
          </a:xfrm>
          <a:prstGeom prst="rect">
            <a:avLst/>
          </a:prstGeom>
          <a:noFill/>
        </p:spPr>
        <p:txBody>
          <a:bodyPr wrap="square" rtlCol="0">
            <a:spAutoFit/>
          </a:bodyPr>
          <a:lstStyle/>
          <a:p>
            <a:r>
              <a:rPr lang="en-US" sz="3200" dirty="0"/>
              <a:t>My Background</a:t>
            </a:r>
          </a:p>
        </p:txBody>
      </p:sp>
      <p:pic>
        <p:nvPicPr>
          <p:cNvPr id="3074" name="Picture 2" descr="Image">
            <a:extLst>
              <a:ext uri="{FF2B5EF4-FFF2-40B4-BE49-F238E27FC236}">
                <a16:creationId xmlns:a16="http://schemas.microsoft.com/office/drawing/2014/main" id="{BB6A2A5D-EA6F-4DAD-A171-2B53E5F2F7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0701" y="303198"/>
            <a:ext cx="2420938" cy="52873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may contain: 1 person, indoor">
            <a:extLst>
              <a:ext uri="{FF2B5EF4-FFF2-40B4-BE49-F238E27FC236}">
                <a16:creationId xmlns:a16="http://schemas.microsoft.com/office/drawing/2014/main" id="{14ED7522-E9B3-47C8-BE2D-149E2855FD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4710" y="3355385"/>
            <a:ext cx="2722080" cy="2235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3ED5D3-3521-4E4D-8407-F40D788F0814}"/>
              </a:ext>
            </a:extLst>
          </p:cNvPr>
          <p:cNvSpPr txBox="1"/>
          <p:nvPr/>
        </p:nvSpPr>
        <p:spPr>
          <a:xfrm>
            <a:off x="960989" y="1087610"/>
            <a:ext cx="745724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Senior mechanical engineering major and physics minor at the University of New Hampshire</a:t>
            </a:r>
          </a:p>
          <a:p>
            <a:pPr marL="285750" indent="-285750">
              <a:buFont typeface="Arial" panose="020B0604020202020204" pitchFamily="34" charset="0"/>
              <a:buChar char="•"/>
            </a:pPr>
            <a:r>
              <a:rPr lang="en-US" dirty="0"/>
              <a:t>Founded UNH SEDS and the current President and Lead Engineer</a:t>
            </a:r>
          </a:p>
          <a:p>
            <a:pPr marL="285750" indent="-285750">
              <a:buFont typeface="Arial" panose="020B0604020202020204" pitchFamily="34" charset="0"/>
              <a:buChar char="•"/>
            </a:pPr>
            <a:r>
              <a:rPr lang="en-US" dirty="0"/>
              <a:t>Member at Large at SEDS USA</a:t>
            </a:r>
          </a:p>
        </p:txBody>
      </p:sp>
      <p:sp>
        <p:nvSpPr>
          <p:cNvPr id="3" name="Rectangle 2">
            <a:extLst>
              <a:ext uri="{FF2B5EF4-FFF2-40B4-BE49-F238E27FC236}">
                <a16:creationId xmlns:a16="http://schemas.microsoft.com/office/drawing/2014/main" id="{64E01B58-3DDE-4563-BA7D-876107E3F5EB}"/>
              </a:ext>
            </a:extLst>
          </p:cNvPr>
          <p:cNvSpPr/>
          <p:nvPr/>
        </p:nvSpPr>
        <p:spPr>
          <a:xfrm>
            <a:off x="960989" y="2762712"/>
            <a:ext cx="5186996" cy="2323713"/>
          </a:xfrm>
          <a:prstGeom prst="rect">
            <a:avLst/>
          </a:prstGeom>
        </p:spPr>
        <p:txBody>
          <a:bodyPr wrap="square">
            <a:spAutoFit/>
          </a:bodyPr>
          <a:lstStyle/>
          <a:p>
            <a:r>
              <a:rPr lang="en-US" b="1" u="sng" dirty="0"/>
              <a:t>Job Experiences</a:t>
            </a:r>
            <a:br>
              <a:rPr lang="en-US" b="1" u="sng" dirty="0"/>
            </a:br>
            <a:r>
              <a:rPr lang="en-US" sz="600" b="1" u="sng" dirty="0"/>
              <a:t>___</a:t>
            </a:r>
            <a:endParaRPr lang="en-US" u="sng" dirty="0"/>
          </a:p>
          <a:p>
            <a:r>
              <a:rPr lang="en-US" dirty="0"/>
              <a:t>Summer 2018</a:t>
            </a:r>
          </a:p>
          <a:p>
            <a:r>
              <a:rPr lang="en-US" i="1" dirty="0"/>
              <a:t>Inconel Behavior at NIST</a:t>
            </a:r>
            <a:br>
              <a:rPr lang="en-US" i="1" dirty="0"/>
            </a:br>
            <a:r>
              <a:rPr lang="en-US" sz="600" i="1" dirty="0"/>
              <a:t>___</a:t>
            </a:r>
            <a:endParaRPr lang="en-US" dirty="0"/>
          </a:p>
          <a:p>
            <a:r>
              <a:rPr lang="en-US" dirty="0"/>
              <a:t>2018-2019 School Year</a:t>
            </a:r>
          </a:p>
          <a:p>
            <a:r>
              <a:rPr lang="en-US" i="1" dirty="0"/>
              <a:t>Effect of tool coatings at TURBOCAM International</a:t>
            </a:r>
            <a:br>
              <a:rPr lang="en-US" i="1" dirty="0"/>
            </a:br>
            <a:r>
              <a:rPr lang="en-US" sz="600" i="1" dirty="0"/>
              <a:t>___</a:t>
            </a:r>
            <a:endParaRPr lang="en-US" sz="600" dirty="0"/>
          </a:p>
          <a:p>
            <a:r>
              <a:rPr lang="en-US" dirty="0"/>
              <a:t>Summer 2019</a:t>
            </a:r>
          </a:p>
          <a:p>
            <a:r>
              <a:rPr lang="en-US" i="1" dirty="0"/>
              <a:t>Rutherford engine production at Rocket Lab USA</a:t>
            </a:r>
          </a:p>
        </p:txBody>
      </p:sp>
      <p:sp>
        <p:nvSpPr>
          <p:cNvPr id="10" name="Slide Number Placeholder 9">
            <a:extLst>
              <a:ext uri="{FF2B5EF4-FFF2-40B4-BE49-F238E27FC236}">
                <a16:creationId xmlns:a16="http://schemas.microsoft.com/office/drawing/2014/main" id="{11703FDB-E9BA-40C2-BF63-DA9D1F9C31A1}"/>
              </a:ext>
            </a:extLst>
          </p:cNvPr>
          <p:cNvSpPr>
            <a:spLocks noGrp="1"/>
          </p:cNvSpPr>
          <p:nvPr>
            <p:ph type="sldNum" sz="quarter" idx="12"/>
          </p:nvPr>
        </p:nvSpPr>
        <p:spPr/>
        <p:txBody>
          <a:bodyPr/>
          <a:lstStyle/>
          <a:p>
            <a:fld id="{D513D033-886B-4A14-BCAE-FB09DD99573A}" type="slidenum">
              <a:rPr lang="en-US" sz="1400" smtClean="0"/>
              <a:t>2</a:t>
            </a:fld>
            <a:endParaRPr lang="en-US" sz="1400" dirty="0"/>
          </a:p>
        </p:txBody>
      </p:sp>
    </p:spTree>
    <p:extLst>
      <p:ext uri="{BB962C8B-B14F-4D97-AF65-F5344CB8AC3E}">
        <p14:creationId xmlns:p14="http://schemas.microsoft.com/office/powerpoint/2010/main" val="2788658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3048370" cy="584775"/>
          </a:xfrm>
          <a:prstGeom prst="rect">
            <a:avLst/>
          </a:prstGeom>
          <a:noFill/>
        </p:spPr>
        <p:txBody>
          <a:bodyPr wrap="square" rtlCol="0">
            <a:spAutoFit/>
          </a:bodyPr>
          <a:lstStyle/>
          <a:p>
            <a:r>
              <a:rPr lang="en-US" sz="3200" dirty="0"/>
              <a:t>The 3-Year Plan</a:t>
            </a:r>
          </a:p>
        </p:txBody>
      </p:sp>
      <p:grpSp>
        <p:nvGrpSpPr>
          <p:cNvPr id="10" name="Group 9">
            <a:extLst>
              <a:ext uri="{FF2B5EF4-FFF2-40B4-BE49-F238E27FC236}">
                <a16:creationId xmlns:a16="http://schemas.microsoft.com/office/drawing/2014/main" id="{1E64475D-4073-444D-B6C3-9EDD82AFB8D5}"/>
              </a:ext>
            </a:extLst>
          </p:cNvPr>
          <p:cNvGrpSpPr/>
          <p:nvPr/>
        </p:nvGrpSpPr>
        <p:grpSpPr>
          <a:xfrm>
            <a:off x="1269715" y="1493861"/>
            <a:ext cx="914430" cy="3142982"/>
            <a:chOff x="18724962" y="1039766"/>
            <a:chExt cx="5935019" cy="23674596"/>
          </a:xfrm>
        </p:grpSpPr>
        <p:pic>
          <p:nvPicPr>
            <p:cNvPr id="11" name="Picture 178">
              <a:extLst>
                <a:ext uri="{FF2B5EF4-FFF2-40B4-BE49-F238E27FC236}">
                  <a16:creationId xmlns:a16="http://schemas.microsoft.com/office/drawing/2014/main" id="{F6FDB2E7-9E37-4AD7-8B48-FCB1A77350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24962" y="1039766"/>
              <a:ext cx="5935019" cy="23038402"/>
            </a:xfrm>
            <a:prstGeom prst="rect">
              <a:avLst/>
            </a:prstGeom>
          </p:spPr>
        </p:pic>
        <p:pic>
          <p:nvPicPr>
            <p:cNvPr id="12" name="Picture 195">
              <a:extLst>
                <a:ext uri="{FF2B5EF4-FFF2-40B4-BE49-F238E27FC236}">
                  <a16:creationId xmlns:a16="http://schemas.microsoft.com/office/drawing/2014/main" id="{35571854-506A-47CD-B26D-BE3B2A35AF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9674522" y="6373765"/>
              <a:ext cx="3783882" cy="2193724"/>
            </a:xfrm>
            <a:prstGeom prst="rect">
              <a:avLst/>
            </a:prstGeom>
          </p:spPr>
        </p:pic>
        <p:pic>
          <p:nvPicPr>
            <p:cNvPr id="13" name="Picture 196">
              <a:extLst>
                <a:ext uri="{FF2B5EF4-FFF2-40B4-BE49-F238E27FC236}">
                  <a16:creationId xmlns:a16="http://schemas.microsoft.com/office/drawing/2014/main" id="{B05E8C2B-AA50-47C9-A9D0-C7276FA780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H="1">
              <a:off x="19893711" y="18606120"/>
              <a:ext cx="2857092" cy="6108242"/>
            </a:xfrm>
            <a:prstGeom prst="rect">
              <a:avLst/>
            </a:prstGeom>
          </p:spPr>
        </p:pic>
        <p:pic>
          <p:nvPicPr>
            <p:cNvPr id="14" name="Picture 201">
              <a:extLst>
                <a:ext uri="{FF2B5EF4-FFF2-40B4-BE49-F238E27FC236}">
                  <a16:creationId xmlns:a16="http://schemas.microsoft.com/office/drawing/2014/main" id="{967EC424-0C12-498B-9270-71BA46BCFF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H="1">
              <a:off x="19871475" y="10567241"/>
              <a:ext cx="2901562" cy="6039127"/>
            </a:xfrm>
            <a:prstGeom prst="rect">
              <a:avLst/>
            </a:prstGeom>
          </p:spPr>
        </p:pic>
        <p:pic>
          <p:nvPicPr>
            <p:cNvPr id="15" name="Picture 206">
              <a:extLst>
                <a:ext uri="{FF2B5EF4-FFF2-40B4-BE49-F238E27FC236}">
                  <a16:creationId xmlns:a16="http://schemas.microsoft.com/office/drawing/2014/main" id="{F3ACB757-DA01-4115-B29A-09D3CC8450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20396956" y="8427468"/>
              <a:ext cx="2227768" cy="3341653"/>
            </a:xfrm>
            <a:prstGeom prst="rect">
              <a:avLst/>
            </a:prstGeom>
          </p:spPr>
        </p:pic>
        <p:pic>
          <p:nvPicPr>
            <p:cNvPr id="16" name="Picture 211">
              <a:extLst>
                <a:ext uri="{FF2B5EF4-FFF2-40B4-BE49-F238E27FC236}">
                  <a16:creationId xmlns:a16="http://schemas.microsoft.com/office/drawing/2014/main" id="{4A5DEAB8-D39D-446A-B443-8E8D9D7A1CD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20563316" y="16685997"/>
              <a:ext cx="1747645" cy="2621465"/>
            </a:xfrm>
            <a:prstGeom prst="rect">
              <a:avLst/>
            </a:prstGeom>
          </p:spPr>
        </p:pic>
        <p:pic>
          <p:nvPicPr>
            <p:cNvPr id="17" name="Picture 212">
              <a:extLst>
                <a:ext uri="{FF2B5EF4-FFF2-40B4-BE49-F238E27FC236}">
                  <a16:creationId xmlns:a16="http://schemas.microsoft.com/office/drawing/2014/main" id="{939A3011-F0F6-4421-ACA4-BAACD570A7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19815322" y="4279163"/>
              <a:ext cx="3391035" cy="2260690"/>
            </a:xfrm>
            <a:prstGeom prst="rect">
              <a:avLst/>
            </a:prstGeom>
          </p:spPr>
        </p:pic>
      </p:grpSp>
      <p:sp>
        <p:nvSpPr>
          <p:cNvPr id="18" name="TextBox 17">
            <a:extLst>
              <a:ext uri="{FF2B5EF4-FFF2-40B4-BE49-F238E27FC236}">
                <a16:creationId xmlns:a16="http://schemas.microsoft.com/office/drawing/2014/main" id="{9D1A6586-3B0C-42F3-BBB6-D3251B2C2619}"/>
              </a:ext>
            </a:extLst>
          </p:cNvPr>
          <p:cNvSpPr txBox="1"/>
          <p:nvPr/>
        </p:nvSpPr>
        <p:spPr>
          <a:xfrm>
            <a:off x="1035949" y="984471"/>
            <a:ext cx="1303281" cy="646331"/>
          </a:xfrm>
          <a:prstGeom prst="rect">
            <a:avLst/>
          </a:prstGeom>
          <a:noFill/>
        </p:spPr>
        <p:txBody>
          <a:bodyPr wrap="square" rtlCol="0">
            <a:spAutoFit/>
          </a:bodyPr>
          <a:lstStyle/>
          <a:p>
            <a:pPr algn="ctr"/>
            <a:r>
              <a:rPr lang="en-US" dirty="0"/>
              <a:t>Year One</a:t>
            </a:r>
          </a:p>
          <a:p>
            <a:pPr algn="ctr"/>
            <a:r>
              <a:rPr lang="en-US" dirty="0"/>
              <a:t>2017-2018</a:t>
            </a:r>
          </a:p>
        </p:txBody>
      </p:sp>
      <p:sp>
        <p:nvSpPr>
          <p:cNvPr id="19" name="TextBox 18">
            <a:extLst>
              <a:ext uri="{FF2B5EF4-FFF2-40B4-BE49-F238E27FC236}">
                <a16:creationId xmlns:a16="http://schemas.microsoft.com/office/drawing/2014/main" id="{26D3DDC7-F1AD-47CE-8C9F-2B96CF57EC23}"/>
              </a:ext>
            </a:extLst>
          </p:cNvPr>
          <p:cNvSpPr txBox="1"/>
          <p:nvPr/>
        </p:nvSpPr>
        <p:spPr>
          <a:xfrm>
            <a:off x="377179" y="4673111"/>
            <a:ext cx="2638684" cy="984885"/>
          </a:xfrm>
          <a:prstGeom prst="rect">
            <a:avLst/>
          </a:prstGeom>
          <a:noFill/>
        </p:spPr>
        <p:txBody>
          <a:bodyPr wrap="square" rtlCol="0">
            <a:spAutoFit/>
          </a:bodyPr>
          <a:lstStyle/>
          <a:p>
            <a:pPr algn="ctr"/>
            <a:r>
              <a:rPr lang="en-US" sz="1600" u="sng" dirty="0"/>
              <a:t>Rocket Building</a:t>
            </a:r>
          </a:p>
          <a:p>
            <a:pPr algn="ctr"/>
            <a:r>
              <a:rPr lang="en-US" sz="1400" i="1" dirty="0"/>
              <a:t>Simulating</a:t>
            </a:r>
          </a:p>
          <a:p>
            <a:pPr algn="ctr"/>
            <a:r>
              <a:rPr lang="en-US" sz="1400" i="1" dirty="0"/>
              <a:t>Launching</a:t>
            </a:r>
          </a:p>
          <a:p>
            <a:pPr algn="ctr"/>
            <a:r>
              <a:rPr lang="en-US" sz="1400" i="1" dirty="0"/>
              <a:t>Optimizing</a:t>
            </a:r>
          </a:p>
        </p:txBody>
      </p:sp>
      <p:grpSp>
        <p:nvGrpSpPr>
          <p:cNvPr id="4" name="Group 3">
            <a:extLst>
              <a:ext uri="{FF2B5EF4-FFF2-40B4-BE49-F238E27FC236}">
                <a16:creationId xmlns:a16="http://schemas.microsoft.com/office/drawing/2014/main" id="{EFAE0160-747B-462A-A682-C22E2EDD3418}"/>
              </a:ext>
            </a:extLst>
          </p:cNvPr>
          <p:cNvGrpSpPr/>
          <p:nvPr/>
        </p:nvGrpSpPr>
        <p:grpSpPr>
          <a:xfrm>
            <a:off x="5256963" y="957571"/>
            <a:ext cx="1667303" cy="4691859"/>
            <a:chOff x="5256963" y="1108497"/>
            <a:chExt cx="1667303" cy="4691859"/>
          </a:xfrm>
        </p:grpSpPr>
        <p:sp>
          <p:nvSpPr>
            <p:cNvPr id="21" name="TextBox 20">
              <a:extLst>
                <a:ext uri="{FF2B5EF4-FFF2-40B4-BE49-F238E27FC236}">
                  <a16:creationId xmlns:a16="http://schemas.microsoft.com/office/drawing/2014/main" id="{62C07C72-98E7-4CC6-99C0-EBAE832763F0}"/>
                </a:ext>
              </a:extLst>
            </p:cNvPr>
            <p:cNvSpPr txBox="1"/>
            <p:nvPr/>
          </p:nvSpPr>
          <p:spPr>
            <a:xfrm>
              <a:off x="5374411" y="1108497"/>
              <a:ext cx="1443175" cy="646331"/>
            </a:xfrm>
            <a:prstGeom prst="rect">
              <a:avLst/>
            </a:prstGeom>
            <a:noFill/>
          </p:spPr>
          <p:txBody>
            <a:bodyPr wrap="square" rtlCol="0">
              <a:spAutoFit/>
            </a:bodyPr>
            <a:lstStyle/>
            <a:p>
              <a:pPr algn="ctr"/>
              <a:r>
                <a:rPr lang="en-US" dirty="0"/>
                <a:t>Year Two</a:t>
              </a:r>
            </a:p>
            <a:p>
              <a:pPr algn="ctr"/>
              <a:r>
                <a:rPr lang="en-US" dirty="0"/>
                <a:t>2018-2019</a:t>
              </a:r>
            </a:p>
          </p:txBody>
        </p:sp>
        <p:sp>
          <p:nvSpPr>
            <p:cNvPr id="22" name="TextBox 21">
              <a:extLst>
                <a:ext uri="{FF2B5EF4-FFF2-40B4-BE49-F238E27FC236}">
                  <a16:creationId xmlns:a16="http://schemas.microsoft.com/office/drawing/2014/main" id="{720C9CE3-252F-42B9-8102-B0E5ECF6C8AB}"/>
                </a:ext>
              </a:extLst>
            </p:cNvPr>
            <p:cNvSpPr txBox="1"/>
            <p:nvPr/>
          </p:nvSpPr>
          <p:spPr>
            <a:xfrm>
              <a:off x="5256963" y="4815471"/>
              <a:ext cx="1667303" cy="984885"/>
            </a:xfrm>
            <a:prstGeom prst="rect">
              <a:avLst/>
            </a:prstGeom>
            <a:noFill/>
          </p:spPr>
          <p:txBody>
            <a:bodyPr wrap="square" rtlCol="0">
              <a:spAutoFit/>
            </a:bodyPr>
            <a:lstStyle/>
            <a:p>
              <a:pPr algn="ctr"/>
              <a:r>
                <a:rPr lang="en-US" sz="1600" u="sng" dirty="0"/>
                <a:t>Hybrid Engine</a:t>
              </a:r>
            </a:p>
            <a:p>
              <a:pPr algn="ctr"/>
              <a:r>
                <a:rPr lang="en-US" sz="1400" i="1" dirty="0"/>
                <a:t>Engine Design</a:t>
              </a:r>
            </a:p>
            <a:p>
              <a:pPr algn="ctr"/>
              <a:r>
                <a:rPr lang="en-US" sz="1400" i="1" dirty="0"/>
                <a:t>Manufacture</a:t>
              </a:r>
            </a:p>
            <a:p>
              <a:pPr algn="ctr"/>
              <a:r>
                <a:rPr lang="en-US" sz="1400" i="1" dirty="0"/>
                <a:t>Test</a:t>
              </a:r>
            </a:p>
          </p:txBody>
        </p:sp>
        <p:grpSp>
          <p:nvGrpSpPr>
            <p:cNvPr id="23" name="Group 22">
              <a:extLst>
                <a:ext uri="{FF2B5EF4-FFF2-40B4-BE49-F238E27FC236}">
                  <a16:creationId xmlns:a16="http://schemas.microsoft.com/office/drawing/2014/main" id="{3B6603A5-F67D-4596-808F-0C500FACDA51}"/>
                </a:ext>
              </a:extLst>
            </p:cNvPr>
            <p:cNvGrpSpPr/>
            <p:nvPr/>
          </p:nvGrpSpPr>
          <p:grpSpPr>
            <a:xfrm>
              <a:off x="5490320" y="1644789"/>
              <a:ext cx="1200592" cy="3300076"/>
              <a:chOff x="5597787" y="12059317"/>
              <a:chExt cx="1200592" cy="3300076"/>
            </a:xfrm>
          </p:grpSpPr>
          <p:pic>
            <p:nvPicPr>
              <p:cNvPr id="24" name="Picture 23">
                <a:extLst>
                  <a:ext uri="{FF2B5EF4-FFF2-40B4-BE49-F238E27FC236}">
                    <a16:creationId xmlns:a16="http://schemas.microsoft.com/office/drawing/2014/main" id="{21D44133-937E-407C-9215-49CC882EFB8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250" t="27159" r="1951" b="27160"/>
              <a:stretch/>
            </p:blipFill>
            <p:spPr>
              <a:xfrm rot="5400000">
                <a:off x="4548045" y="13109059"/>
                <a:ext cx="3300076" cy="1200592"/>
              </a:xfrm>
              <a:prstGeom prst="rect">
                <a:avLst/>
              </a:prstGeom>
            </p:spPr>
          </p:pic>
          <p:sp>
            <p:nvSpPr>
              <p:cNvPr id="25" name="TextBox 24">
                <a:extLst>
                  <a:ext uri="{FF2B5EF4-FFF2-40B4-BE49-F238E27FC236}">
                    <a16:creationId xmlns:a16="http://schemas.microsoft.com/office/drawing/2014/main" id="{6A03B09B-DFE8-4DD2-9369-F588E34EC44F}"/>
                  </a:ext>
                </a:extLst>
              </p:cNvPr>
              <p:cNvSpPr txBox="1"/>
              <p:nvPr/>
            </p:nvSpPr>
            <p:spPr>
              <a:xfrm rot="5400000">
                <a:off x="5577827" y="13358858"/>
                <a:ext cx="1258265" cy="400110"/>
              </a:xfrm>
              <a:prstGeom prst="rect">
                <a:avLst/>
              </a:prstGeom>
              <a:noFill/>
            </p:spPr>
            <p:txBody>
              <a:bodyPr wrap="square" rtlCol="0">
                <a:spAutoFit/>
              </a:bodyPr>
              <a:lstStyle/>
              <a:p>
                <a:r>
                  <a:rPr lang="en-US" sz="2000" i="1" dirty="0">
                    <a:solidFill>
                      <a:schemeClr val="bg1"/>
                    </a:solidFill>
                  </a:rPr>
                  <a:t>Runaway</a:t>
                </a:r>
              </a:p>
            </p:txBody>
          </p:sp>
        </p:grpSp>
      </p:grpSp>
      <p:sp>
        <p:nvSpPr>
          <p:cNvPr id="26" name="TextBox 25">
            <a:extLst>
              <a:ext uri="{FF2B5EF4-FFF2-40B4-BE49-F238E27FC236}">
                <a16:creationId xmlns:a16="http://schemas.microsoft.com/office/drawing/2014/main" id="{052871B0-42FB-4314-AE9F-655BE3D46B68}"/>
              </a:ext>
            </a:extLst>
          </p:cNvPr>
          <p:cNvSpPr txBox="1"/>
          <p:nvPr/>
        </p:nvSpPr>
        <p:spPr>
          <a:xfrm>
            <a:off x="9459426" y="4673111"/>
            <a:ext cx="1950073" cy="984885"/>
          </a:xfrm>
          <a:prstGeom prst="rect">
            <a:avLst/>
          </a:prstGeom>
          <a:noFill/>
        </p:spPr>
        <p:txBody>
          <a:bodyPr wrap="square" rtlCol="0">
            <a:spAutoFit/>
          </a:bodyPr>
          <a:lstStyle/>
          <a:p>
            <a:pPr algn="ctr"/>
            <a:r>
              <a:rPr lang="en-US" sz="1600" u="sng" dirty="0"/>
              <a:t>Hybrid Rocket</a:t>
            </a:r>
          </a:p>
          <a:p>
            <a:pPr algn="ctr"/>
            <a:r>
              <a:rPr lang="en-US" sz="1400" b="1" i="1" dirty="0"/>
              <a:t>Spaceport America Cup</a:t>
            </a:r>
          </a:p>
          <a:p>
            <a:pPr algn="ctr"/>
            <a:r>
              <a:rPr lang="en-US" sz="1400" i="1" dirty="0"/>
              <a:t>Rocket Vehicle</a:t>
            </a:r>
          </a:p>
          <a:p>
            <a:pPr algn="ctr"/>
            <a:r>
              <a:rPr lang="en-US" sz="1400" i="1" dirty="0"/>
              <a:t>Engine Optimization</a:t>
            </a:r>
          </a:p>
        </p:txBody>
      </p:sp>
      <p:sp>
        <p:nvSpPr>
          <p:cNvPr id="28" name="Right Arrow 24">
            <a:extLst>
              <a:ext uri="{FF2B5EF4-FFF2-40B4-BE49-F238E27FC236}">
                <a16:creationId xmlns:a16="http://schemas.microsoft.com/office/drawing/2014/main" id="{6B5C6CEA-0C06-4BB6-9B81-C322D912B27E}"/>
              </a:ext>
            </a:extLst>
          </p:cNvPr>
          <p:cNvSpPr/>
          <p:nvPr/>
        </p:nvSpPr>
        <p:spPr>
          <a:xfrm>
            <a:off x="3045813" y="2717830"/>
            <a:ext cx="1998693" cy="470341"/>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sp>
        <p:nvSpPr>
          <p:cNvPr id="30" name="TextBox 29">
            <a:extLst>
              <a:ext uri="{FF2B5EF4-FFF2-40B4-BE49-F238E27FC236}">
                <a16:creationId xmlns:a16="http://schemas.microsoft.com/office/drawing/2014/main" id="{316DFC19-B732-40B2-B805-01C378CFF0B4}"/>
              </a:ext>
            </a:extLst>
          </p:cNvPr>
          <p:cNvSpPr txBox="1"/>
          <p:nvPr/>
        </p:nvSpPr>
        <p:spPr>
          <a:xfrm>
            <a:off x="9712876" y="984471"/>
            <a:ext cx="1443175" cy="646331"/>
          </a:xfrm>
          <a:prstGeom prst="rect">
            <a:avLst/>
          </a:prstGeom>
          <a:noFill/>
        </p:spPr>
        <p:txBody>
          <a:bodyPr wrap="square" rtlCol="0">
            <a:spAutoFit/>
          </a:bodyPr>
          <a:lstStyle/>
          <a:p>
            <a:pPr algn="ctr"/>
            <a:r>
              <a:rPr lang="en-US" dirty="0"/>
              <a:t>Year Three</a:t>
            </a:r>
          </a:p>
          <a:p>
            <a:pPr algn="ctr"/>
            <a:r>
              <a:rPr lang="en-US" dirty="0"/>
              <a:t>2019-2020</a:t>
            </a:r>
          </a:p>
        </p:txBody>
      </p:sp>
      <p:sp>
        <p:nvSpPr>
          <p:cNvPr id="31" name="Right Arrow 24">
            <a:extLst>
              <a:ext uri="{FF2B5EF4-FFF2-40B4-BE49-F238E27FC236}">
                <a16:creationId xmlns:a16="http://schemas.microsoft.com/office/drawing/2014/main" id="{B38B4132-9CD8-409C-AEF1-7B048A09DBCA}"/>
              </a:ext>
            </a:extLst>
          </p:cNvPr>
          <p:cNvSpPr/>
          <p:nvPr/>
        </p:nvSpPr>
        <p:spPr>
          <a:xfrm>
            <a:off x="7435902" y="2717830"/>
            <a:ext cx="1998693" cy="470341"/>
          </a:xfrm>
          <a:prstGeom prst="right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bg1"/>
              </a:solidFill>
            </a:endParaRPr>
          </a:p>
        </p:txBody>
      </p:sp>
      <p:pic>
        <p:nvPicPr>
          <p:cNvPr id="2" name="Picture 1">
            <a:extLst>
              <a:ext uri="{FF2B5EF4-FFF2-40B4-BE49-F238E27FC236}">
                <a16:creationId xmlns:a16="http://schemas.microsoft.com/office/drawing/2014/main" id="{31664284-884E-4753-845F-32EC037D1ED8}"/>
              </a:ext>
            </a:extLst>
          </p:cNvPr>
          <p:cNvPicPr>
            <a:picLocks noChangeAspect="1"/>
          </p:cNvPicPr>
          <p:nvPr/>
        </p:nvPicPr>
        <p:blipFill>
          <a:blip r:embed="rId12"/>
          <a:stretch>
            <a:fillRect/>
          </a:stretch>
        </p:blipFill>
        <p:spPr>
          <a:xfrm rot="5400000" flipV="1">
            <a:off x="8893631" y="2889860"/>
            <a:ext cx="3081661" cy="467709"/>
          </a:xfrm>
          <a:prstGeom prst="rect">
            <a:avLst/>
          </a:prstGeom>
        </p:spPr>
      </p:pic>
      <p:sp>
        <p:nvSpPr>
          <p:cNvPr id="20" name="Slide Number Placeholder 19">
            <a:extLst>
              <a:ext uri="{FF2B5EF4-FFF2-40B4-BE49-F238E27FC236}">
                <a16:creationId xmlns:a16="http://schemas.microsoft.com/office/drawing/2014/main" id="{72B5924C-F323-4FFA-9208-8146C3EC4689}"/>
              </a:ext>
            </a:extLst>
          </p:cNvPr>
          <p:cNvSpPr>
            <a:spLocks noGrp="1"/>
          </p:cNvSpPr>
          <p:nvPr>
            <p:ph type="sldNum" sz="quarter" idx="12"/>
          </p:nvPr>
        </p:nvSpPr>
        <p:spPr/>
        <p:txBody>
          <a:bodyPr/>
          <a:lstStyle/>
          <a:p>
            <a:fld id="{D513D033-886B-4A14-BCAE-FB09DD99573A}" type="slidenum">
              <a:rPr lang="en-US" sz="1400" smtClean="0"/>
              <a:t>3</a:t>
            </a:fld>
            <a:endParaRPr lang="en-US" sz="1400" dirty="0"/>
          </a:p>
        </p:txBody>
      </p:sp>
    </p:spTree>
    <p:extLst>
      <p:ext uri="{BB962C8B-B14F-4D97-AF65-F5344CB8AC3E}">
        <p14:creationId xmlns:p14="http://schemas.microsoft.com/office/powerpoint/2010/main" val="285632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4802820" cy="584775"/>
          </a:xfrm>
          <a:prstGeom prst="rect">
            <a:avLst/>
          </a:prstGeom>
          <a:noFill/>
        </p:spPr>
        <p:txBody>
          <a:bodyPr wrap="square" rtlCol="0">
            <a:spAutoFit/>
          </a:bodyPr>
          <a:lstStyle/>
          <a:p>
            <a:r>
              <a:rPr lang="en-US" sz="3200"/>
              <a:t>Year 1 – Sophomore Year</a:t>
            </a:r>
            <a:endParaRPr lang="en-US" sz="3200" dirty="0"/>
          </a:p>
        </p:txBody>
      </p:sp>
      <p:pic>
        <p:nvPicPr>
          <p:cNvPr id="12" name="Picture 11" descr="A group of people posing for a photo&#10;&#10;Description automatically generated">
            <a:extLst>
              <a:ext uri="{FF2B5EF4-FFF2-40B4-BE49-F238E27FC236}">
                <a16:creationId xmlns:a16="http://schemas.microsoft.com/office/drawing/2014/main" id="{13F9A486-23C6-440A-BF9F-6072BB3A9D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24" r="8208"/>
          <a:stretch/>
        </p:blipFill>
        <p:spPr>
          <a:xfrm>
            <a:off x="5575824" y="239698"/>
            <a:ext cx="6349846" cy="4762385"/>
          </a:xfrm>
          <a:prstGeom prst="rect">
            <a:avLst/>
          </a:prstGeom>
        </p:spPr>
      </p:pic>
      <p:sp>
        <p:nvSpPr>
          <p:cNvPr id="13" name="TextBox 12">
            <a:extLst>
              <a:ext uri="{FF2B5EF4-FFF2-40B4-BE49-F238E27FC236}">
                <a16:creationId xmlns:a16="http://schemas.microsoft.com/office/drawing/2014/main" id="{88FD9292-A604-40A9-86FA-433BF9E765F0}"/>
              </a:ext>
            </a:extLst>
          </p:cNvPr>
          <p:cNvSpPr txBox="1"/>
          <p:nvPr/>
        </p:nvSpPr>
        <p:spPr>
          <a:xfrm>
            <a:off x="5966293" y="5025680"/>
            <a:ext cx="6601251" cy="461665"/>
          </a:xfrm>
          <a:prstGeom prst="rect">
            <a:avLst/>
          </a:prstGeom>
          <a:noFill/>
        </p:spPr>
        <p:txBody>
          <a:bodyPr wrap="square" rtlCol="0">
            <a:spAutoFit/>
          </a:bodyPr>
          <a:lstStyle/>
          <a:p>
            <a:r>
              <a:rPr lang="en-US" sz="2400" i="1" dirty="0"/>
              <a:t>SEDS Rocketry Competition, May 2018, Maine</a:t>
            </a:r>
          </a:p>
        </p:txBody>
      </p:sp>
      <p:sp>
        <p:nvSpPr>
          <p:cNvPr id="14" name="TextBox 13">
            <a:extLst>
              <a:ext uri="{FF2B5EF4-FFF2-40B4-BE49-F238E27FC236}">
                <a16:creationId xmlns:a16="http://schemas.microsoft.com/office/drawing/2014/main" id="{6DACA20F-79F1-48DE-88FF-28FD4DBD5DF5}"/>
              </a:ext>
            </a:extLst>
          </p:cNvPr>
          <p:cNvSpPr txBox="1"/>
          <p:nvPr/>
        </p:nvSpPr>
        <p:spPr>
          <a:xfrm>
            <a:off x="419100" y="1352550"/>
            <a:ext cx="4514850" cy="2893100"/>
          </a:xfrm>
          <a:prstGeom prst="rect">
            <a:avLst/>
          </a:prstGeom>
          <a:noFill/>
        </p:spPr>
        <p:txBody>
          <a:bodyPr wrap="square" rtlCol="0">
            <a:spAutoFit/>
          </a:bodyPr>
          <a:lstStyle/>
          <a:p>
            <a:r>
              <a:rPr lang="en-US" sz="2000" b="1" u="sng" dirty="0"/>
              <a:t>Organization Statistics</a:t>
            </a:r>
            <a:br>
              <a:rPr lang="en-US" sz="2000" b="1" u="sng" dirty="0"/>
            </a:br>
            <a:endParaRPr lang="en-US" b="1" u="sng" dirty="0"/>
          </a:p>
          <a:p>
            <a:r>
              <a:rPr lang="en-US" dirty="0"/>
              <a:t>Committed Members: </a:t>
            </a:r>
            <a:r>
              <a:rPr lang="en-US" dirty="0">
                <a:solidFill>
                  <a:srgbClr val="FF0000"/>
                </a:solidFill>
              </a:rPr>
              <a:t>14</a:t>
            </a:r>
          </a:p>
          <a:p>
            <a:r>
              <a:rPr lang="en-US" dirty="0"/>
              <a:t>Majors: </a:t>
            </a:r>
            <a:r>
              <a:rPr lang="en-US" b="1" dirty="0">
                <a:solidFill>
                  <a:srgbClr val="FF0000"/>
                </a:solidFill>
              </a:rPr>
              <a:t>3</a:t>
            </a:r>
          </a:p>
          <a:p>
            <a:r>
              <a:rPr lang="en-US" dirty="0"/>
              <a:t>Senior Projects: </a:t>
            </a:r>
            <a:r>
              <a:rPr lang="en-US" dirty="0">
                <a:solidFill>
                  <a:srgbClr val="FF0000"/>
                </a:solidFill>
              </a:rPr>
              <a:t>4</a:t>
            </a:r>
          </a:p>
          <a:p>
            <a:r>
              <a:rPr lang="en-US" dirty="0"/>
              <a:t>Funding: </a:t>
            </a:r>
            <a:r>
              <a:rPr lang="en-US" dirty="0">
                <a:solidFill>
                  <a:srgbClr val="FF0000"/>
                </a:solidFill>
              </a:rPr>
              <a:t>$2,250</a:t>
            </a:r>
          </a:p>
          <a:p>
            <a:endParaRPr lang="en-US" dirty="0">
              <a:solidFill>
                <a:srgbClr val="FF0000"/>
              </a:solidFill>
            </a:endParaRPr>
          </a:p>
          <a:p>
            <a:endParaRPr lang="en-US" dirty="0">
              <a:solidFill>
                <a:srgbClr val="FF0000"/>
              </a:solidFill>
            </a:endParaRPr>
          </a:p>
          <a:p>
            <a:r>
              <a:rPr lang="en-US" dirty="0"/>
              <a:t>My Role</a:t>
            </a:r>
          </a:p>
          <a:p>
            <a:r>
              <a:rPr lang="en-US" i="1" dirty="0">
                <a:solidFill>
                  <a:srgbClr val="FF0000"/>
                </a:solidFill>
              </a:rPr>
              <a:t>President</a:t>
            </a:r>
          </a:p>
        </p:txBody>
      </p:sp>
      <p:sp>
        <p:nvSpPr>
          <p:cNvPr id="3" name="Slide Number Placeholder 2">
            <a:extLst>
              <a:ext uri="{FF2B5EF4-FFF2-40B4-BE49-F238E27FC236}">
                <a16:creationId xmlns:a16="http://schemas.microsoft.com/office/drawing/2014/main" id="{FE5D2777-F902-4AA2-A6BF-57A3D899B407}"/>
              </a:ext>
            </a:extLst>
          </p:cNvPr>
          <p:cNvSpPr>
            <a:spLocks noGrp="1"/>
          </p:cNvSpPr>
          <p:nvPr>
            <p:ph type="sldNum" sz="quarter" idx="12"/>
          </p:nvPr>
        </p:nvSpPr>
        <p:spPr/>
        <p:txBody>
          <a:bodyPr/>
          <a:lstStyle/>
          <a:p>
            <a:fld id="{D513D033-886B-4A14-BCAE-FB09DD99573A}" type="slidenum">
              <a:rPr lang="en-US" sz="1400" smtClean="0"/>
              <a:t>4</a:t>
            </a:fld>
            <a:endParaRPr lang="en-US" sz="1400" dirty="0"/>
          </a:p>
        </p:txBody>
      </p:sp>
    </p:spTree>
    <p:extLst>
      <p:ext uri="{BB962C8B-B14F-4D97-AF65-F5344CB8AC3E}">
        <p14:creationId xmlns:p14="http://schemas.microsoft.com/office/powerpoint/2010/main" val="413364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6542843" cy="584775"/>
          </a:xfrm>
          <a:prstGeom prst="rect">
            <a:avLst/>
          </a:prstGeom>
          <a:noFill/>
        </p:spPr>
        <p:txBody>
          <a:bodyPr wrap="square" rtlCol="0">
            <a:spAutoFit/>
          </a:bodyPr>
          <a:lstStyle/>
          <a:p>
            <a:r>
              <a:rPr lang="en-US" sz="3200" dirty="0"/>
              <a:t>Year 1 – Rocket Building</a:t>
            </a:r>
          </a:p>
        </p:txBody>
      </p:sp>
      <p:grpSp>
        <p:nvGrpSpPr>
          <p:cNvPr id="14" name="Group 177">
            <a:extLst>
              <a:ext uri="{FF2B5EF4-FFF2-40B4-BE49-F238E27FC236}">
                <a16:creationId xmlns:a16="http://schemas.microsoft.com/office/drawing/2014/main" id="{AB5D610D-127F-4922-9D01-279BF26E1285}"/>
              </a:ext>
            </a:extLst>
          </p:cNvPr>
          <p:cNvGrpSpPr/>
          <p:nvPr/>
        </p:nvGrpSpPr>
        <p:grpSpPr>
          <a:xfrm rot="16200000">
            <a:off x="3952879" y="-2353842"/>
            <a:ext cx="4457723" cy="11023037"/>
            <a:chOff x="15016659" y="-466756"/>
            <a:chExt cx="11412180" cy="24996884"/>
          </a:xfrm>
        </p:grpSpPr>
        <p:pic>
          <p:nvPicPr>
            <p:cNvPr id="15" name="Picture 178">
              <a:extLst>
                <a:ext uri="{FF2B5EF4-FFF2-40B4-BE49-F238E27FC236}">
                  <a16:creationId xmlns:a16="http://schemas.microsoft.com/office/drawing/2014/main" id="{ADAF396C-C3C7-4742-8F4D-B2F7EC6A1C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80021" y="13394"/>
              <a:ext cx="5935019" cy="23038404"/>
            </a:xfrm>
            <a:prstGeom prst="rect">
              <a:avLst/>
            </a:prstGeom>
          </p:spPr>
        </p:pic>
        <p:pic>
          <p:nvPicPr>
            <p:cNvPr id="16" name="Picture 195">
              <a:extLst>
                <a:ext uri="{FF2B5EF4-FFF2-40B4-BE49-F238E27FC236}">
                  <a16:creationId xmlns:a16="http://schemas.microsoft.com/office/drawing/2014/main" id="{972A5202-261B-47BE-9127-890E194608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9223842" y="5333999"/>
              <a:ext cx="3783882" cy="2193724"/>
            </a:xfrm>
            <a:prstGeom prst="rect">
              <a:avLst/>
            </a:prstGeom>
          </p:spPr>
        </p:pic>
        <p:pic>
          <p:nvPicPr>
            <p:cNvPr id="17" name="Picture 196">
              <a:extLst>
                <a:ext uri="{FF2B5EF4-FFF2-40B4-BE49-F238E27FC236}">
                  <a16:creationId xmlns:a16="http://schemas.microsoft.com/office/drawing/2014/main" id="{77BA70A3-0748-4E98-B479-10DE19C516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flipH="1">
              <a:off x="19443031" y="17566354"/>
              <a:ext cx="2857092" cy="6108242"/>
            </a:xfrm>
            <a:prstGeom prst="rect">
              <a:avLst/>
            </a:prstGeom>
          </p:spPr>
        </p:pic>
        <p:pic>
          <p:nvPicPr>
            <p:cNvPr id="18" name="Picture 201">
              <a:extLst>
                <a:ext uri="{FF2B5EF4-FFF2-40B4-BE49-F238E27FC236}">
                  <a16:creationId xmlns:a16="http://schemas.microsoft.com/office/drawing/2014/main" id="{768DD4BD-36DD-4C9A-8C41-B0D0E7B322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a:off x="19420795" y="9527475"/>
              <a:ext cx="2901562" cy="6039127"/>
            </a:xfrm>
            <a:prstGeom prst="rect">
              <a:avLst/>
            </a:prstGeom>
          </p:spPr>
        </p:pic>
        <p:pic>
          <p:nvPicPr>
            <p:cNvPr id="19" name="Picture 206">
              <a:extLst>
                <a:ext uri="{FF2B5EF4-FFF2-40B4-BE49-F238E27FC236}">
                  <a16:creationId xmlns:a16="http://schemas.microsoft.com/office/drawing/2014/main" id="{E982F8DF-D3B5-486D-B46A-8D9AF6DB65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19946276" y="7387702"/>
              <a:ext cx="2227768" cy="3341653"/>
            </a:xfrm>
            <a:prstGeom prst="rect">
              <a:avLst/>
            </a:prstGeom>
          </p:spPr>
        </p:pic>
        <p:pic>
          <p:nvPicPr>
            <p:cNvPr id="20" name="Picture 211">
              <a:extLst>
                <a:ext uri="{FF2B5EF4-FFF2-40B4-BE49-F238E27FC236}">
                  <a16:creationId xmlns:a16="http://schemas.microsoft.com/office/drawing/2014/main" id="{EA41089D-A0FD-4D71-ABF5-0AFED6C924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20112637" y="15646231"/>
              <a:ext cx="1747644" cy="2621465"/>
            </a:xfrm>
            <a:prstGeom prst="rect">
              <a:avLst/>
            </a:prstGeom>
          </p:spPr>
        </p:pic>
        <p:pic>
          <p:nvPicPr>
            <p:cNvPr id="21" name="Picture 212">
              <a:extLst>
                <a:ext uri="{FF2B5EF4-FFF2-40B4-BE49-F238E27FC236}">
                  <a16:creationId xmlns:a16="http://schemas.microsoft.com/office/drawing/2014/main" id="{08BD0DAD-DD93-459F-8331-B473E0FD83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0800000">
              <a:off x="19364642" y="3239397"/>
              <a:ext cx="3391035" cy="2260690"/>
            </a:xfrm>
            <a:prstGeom prst="rect">
              <a:avLst/>
            </a:prstGeom>
          </p:spPr>
        </p:pic>
        <p:sp>
          <p:nvSpPr>
            <p:cNvPr id="60" name="TextBox 128">
              <a:extLst>
                <a:ext uri="{FF2B5EF4-FFF2-40B4-BE49-F238E27FC236}">
                  <a16:creationId xmlns:a16="http://schemas.microsoft.com/office/drawing/2014/main" id="{9BB19331-222E-43C2-BA7B-5D0871F7FCA9}"/>
                </a:ext>
              </a:extLst>
            </p:cNvPr>
            <p:cNvSpPr txBox="1"/>
            <p:nvPr/>
          </p:nvSpPr>
          <p:spPr>
            <a:xfrm rot="5400000">
              <a:off x="23147870" y="17022446"/>
              <a:ext cx="4749686" cy="1812253"/>
            </a:xfrm>
            <a:prstGeom prst="rect">
              <a:avLst/>
            </a:prstGeom>
            <a:noFill/>
          </p:spPr>
          <p:txBody>
            <a:bodyPr wrap="square" rtlCol="0">
              <a:spAutoFit/>
            </a:bodyPr>
            <a:lstStyle/>
            <a:p>
              <a:r>
                <a:rPr lang="en-US" sz="1600" u="sng" dirty="0">
                  <a:latin typeface="Optima" charset="0"/>
                  <a:ea typeface="Optima" charset="0"/>
                  <a:cs typeface="Optima" charset="0"/>
                </a:rPr>
                <a:t>Staging Coupler</a:t>
              </a:r>
            </a:p>
            <a:p>
              <a:r>
                <a:rPr lang="en-US" sz="1200" dirty="0">
                  <a:latin typeface="Optima" charset="0"/>
                  <a:ea typeface="Optima" charset="0"/>
                  <a:cs typeface="Optima" charset="0"/>
                </a:rPr>
                <a:t>Supports stage separation at sustainer ignition</a:t>
              </a:r>
              <a:endParaRPr lang="en-US" sz="1100" dirty="0">
                <a:latin typeface="Optima" charset="0"/>
                <a:ea typeface="Optima" charset="0"/>
                <a:cs typeface="Optima" charset="0"/>
              </a:endParaRPr>
            </a:p>
          </p:txBody>
        </p:sp>
        <p:sp>
          <p:nvSpPr>
            <p:cNvPr id="58" name="TextBox 52">
              <a:extLst>
                <a:ext uri="{FF2B5EF4-FFF2-40B4-BE49-F238E27FC236}">
                  <a16:creationId xmlns:a16="http://schemas.microsoft.com/office/drawing/2014/main" id="{7038C35E-5C27-465F-82F0-5392BC38B34E}"/>
                </a:ext>
              </a:extLst>
            </p:cNvPr>
            <p:cNvSpPr txBox="1"/>
            <p:nvPr/>
          </p:nvSpPr>
          <p:spPr>
            <a:xfrm rot="5400000">
              <a:off x="16062742" y="22116504"/>
              <a:ext cx="3487756" cy="1339491"/>
            </a:xfrm>
            <a:prstGeom prst="rect">
              <a:avLst/>
            </a:prstGeom>
            <a:noFill/>
          </p:spPr>
          <p:txBody>
            <a:bodyPr wrap="square" rtlCol="0">
              <a:spAutoFit/>
            </a:bodyPr>
            <a:lstStyle/>
            <a:p>
              <a:r>
                <a:rPr lang="en-US" sz="1600" u="sng" dirty="0">
                  <a:latin typeface="Optima" charset="0"/>
                  <a:ea typeface="Optima" charset="0"/>
                  <a:cs typeface="Optima" charset="0"/>
                </a:rPr>
                <a:t>Booster Engine</a:t>
              </a:r>
            </a:p>
            <a:p>
              <a:r>
                <a:rPr lang="en-US" sz="1200" dirty="0">
                  <a:latin typeface="Optima" charset="0"/>
                  <a:ea typeface="Optima" charset="0"/>
                  <a:cs typeface="Optima" charset="0"/>
                </a:rPr>
                <a:t>Initiates flight</a:t>
              </a:r>
            </a:p>
          </p:txBody>
        </p:sp>
        <p:sp>
          <p:nvSpPr>
            <p:cNvPr id="55" name="TextBox 60">
              <a:extLst>
                <a:ext uri="{FF2B5EF4-FFF2-40B4-BE49-F238E27FC236}">
                  <a16:creationId xmlns:a16="http://schemas.microsoft.com/office/drawing/2014/main" id="{5DAE2E7C-CBD9-4B4C-9344-CC70C23E9C70}"/>
                </a:ext>
              </a:extLst>
            </p:cNvPr>
            <p:cNvSpPr txBox="1"/>
            <p:nvPr/>
          </p:nvSpPr>
          <p:spPr>
            <a:xfrm rot="5400000">
              <a:off x="22026528" y="705915"/>
              <a:ext cx="3852993" cy="1812253"/>
            </a:xfrm>
            <a:prstGeom prst="rect">
              <a:avLst/>
            </a:prstGeom>
            <a:noFill/>
          </p:spPr>
          <p:txBody>
            <a:bodyPr wrap="square" rtlCol="0">
              <a:spAutoFit/>
            </a:bodyPr>
            <a:lstStyle/>
            <a:p>
              <a:r>
                <a:rPr lang="en-US" sz="1600" u="sng" dirty="0">
                  <a:latin typeface="Optima" charset="0"/>
                  <a:ea typeface="Optima" charset="0"/>
                  <a:cs typeface="Optima" charset="0"/>
                </a:rPr>
                <a:t>Drogue Parachute</a:t>
              </a:r>
            </a:p>
            <a:p>
              <a:r>
                <a:rPr lang="en-US" sz="1200" dirty="0">
                  <a:latin typeface="Optima" charset="0"/>
                  <a:ea typeface="Optima" charset="0"/>
                  <a:cs typeface="Optima" charset="0"/>
                </a:rPr>
                <a:t>A small parachute deployed at apogee</a:t>
              </a:r>
              <a:endParaRPr lang="en-US" sz="1400" dirty="0">
                <a:latin typeface="Optima" charset="0"/>
                <a:ea typeface="Optima" charset="0"/>
                <a:cs typeface="Optima" charset="0"/>
              </a:endParaRPr>
            </a:p>
          </p:txBody>
        </p:sp>
        <p:sp>
          <p:nvSpPr>
            <p:cNvPr id="52" name="TextBox 68">
              <a:extLst>
                <a:ext uri="{FF2B5EF4-FFF2-40B4-BE49-F238E27FC236}">
                  <a16:creationId xmlns:a16="http://schemas.microsoft.com/office/drawing/2014/main" id="{C115CC4E-E74F-4CB6-9713-7FA7D1B35946}"/>
                </a:ext>
              </a:extLst>
            </p:cNvPr>
            <p:cNvSpPr txBox="1"/>
            <p:nvPr/>
          </p:nvSpPr>
          <p:spPr>
            <a:xfrm rot="5400000">
              <a:off x="22365907" y="21460515"/>
              <a:ext cx="3302918" cy="1812253"/>
            </a:xfrm>
            <a:prstGeom prst="rect">
              <a:avLst/>
            </a:prstGeom>
            <a:noFill/>
          </p:spPr>
          <p:txBody>
            <a:bodyPr wrap="square" rtlCol="0">
              <a:spAutoFit/>
            </a:bodyPr>
            <a:lstStyle/>
            <a:p>
              <a:r>
                <a:rPr lang="en-US" sz="1600" u="sng" dirty="0">
                  <a:latin typeface="Optima" charset="0"/>
                  <a:ea typeface="Optima" charset="0"/>
                  <a:cs typeface="Optima" charset="0"/>
                </a:rPr>
                <a:t>Aft Fins</a:t>
              </a:r>
            </a:p>
            <a:p>
              <a:r>
                <a:rPr lang="en-US" sz="1200" dirty="0">
                  <a:latin typeface="Optima" charset="0"/>
                  <a:ea typeface="Optima" charset="0"/>
                  <a:cs typeface="Optima" charset="0"/>
                </a:rPr>
                <a:t>Provides stability to the rocket</a:t>
              </a:r>
            </a:p>
          </p:txBody>
        </p:sp>
        <p:sp>
          <p:nvSpPr>
            <p:cNvPr id="49" name="TextBox 76">
              <a:extLst>
                <a:ext uri="{FF2B5EF4-FFF2-40B4-BE49-F238E27FC236}">
                  <a16:creationId xmlns:a16="http://schemas.microsoft.com/office/drawing/2014/main" id="{98AC801D-4D2B-408D-9123-BD7E0776819F}"/>
                </a:ext>
              </a:extLst>
            </p:cNvPr>
            <p:cNvSpPr txBox="1"/>
            <p:nvPr/>
          </p:nvSpPr>
          <p:spPr>
            <a:xfrm rot="5400000">
              <a:off x="23421768" y="5916857"/>
              <a:ext cx="4194993" cy="1812253"/>
            </a:xfrm>
            <a:prstGeom prst="rect">
              <a:avLst/>
            </a:prstGeom>
            <a:noFill/>
          </p:spPr>
          <p:txBody>
            <a:bodyPr wrap="square" rtlCol="0">
              <a:spAutoFit/>
            </a:bodyPr>
            <a:lstStyle/>
            <a:p>
              <a:r>
                <a:rPr lang="en-US" sz="1600" u="sng" dirty="0">
                  <a:latin typeface="Optima" charset="0"/>
                  <a:ea typeface="Optima" charset="0"/>
                  <a:cs typeface="Optima" charset="0"/>
                </a:rPr>
                <a:t>Electronics Bay</a:t>
              </a:r>
            </a:p>
            <a:p>
              <a:r>
                <a:rPr lang="en-US" sz="1200" dirty="0">
                  <a:latin typeface="Optima" charset="0"/>
                  <a:ea typeface="Optima" charset="0"/>
                  <a:cs typeface="Optima" charset="0"/>
                </a:rPr>
                <a:t>Houses the TeleMega GPS and controls flight events</a:t>
              </a:r>
              <a:endParaRPr lang="en-US" sz="1400" dirty="0">
                <a:latin typeface="Optima" charset="0"/>
                <a:ea typeface="Optima" charset="0"/>
                <a:cs typeface="Optima" charset="0"/>
              </a:endParaRPr>
            </a:p>
          </p:txBody>
        </p:sp>
        <p:sp>
          <p:nvSpPr>
            <p:cNvPr id="46" name="TextBox 84">
              <a:extLst>
                <a:ext uri="{FF2B5EF4-FFF2-40B4-BE49-F238E27FC236}">
                  <a16:creationId xmlns:a16="http://schemas.microsoft.com/office/drawing/2014/main" id="{8FBEB4A5-AD5F-46BE-BABD-9264C928F521}"/>
                </a:ext>
              </a:extLst>
            </p:cNvPr>
            <p:cNvSpPr txBox="1"/>
            <p:nvPr/>
          </p:nvSpPr>
          <p:spPr>
            <a:xfrm rot="5400000">
              <a:off x="15892000" y="10763781"/>
              <a:ext cx="3654501" cy="1812253"/>
            </a:xfrm>
            <a:prstGeom prst="rect">
              <a:avLst/>
            </a:prstGeom>
            <a:noFill/>
          </p:spPr>
          <p:txBody>
            <a:bodyPr wrap="square" rtlCol="0">
              <a:spAutoFit/>
            </a:bodyPr>
            <a:lstStyle/>
            <a:p>
              <a:r>
                <a:rPr lang="en-US" sz="1600" u="sng" dirty="0">
                  <a:latin typeface="Optima" charset="0"/>
                  <a:ea typeface="Optima" charset="0"/>
                  <a:cs typeface="Optima" charset="0"/>
                </a:rPr>
                <a:t>Sustainer Engine</a:t>
              </a:r>
            </a:p>
            <a:p>
              <a:r>
                <a:rPr lang="en-US" sz="1200" dirty="0">
                  <a:latin typeface="Optima" charset="0"/>
                  <a:ea typeface="Optima" charset="0"/>
                  <a:cs typeface="Optima" charset="0"/>
                </a:rPr>
                <a:t>Propels the rocket to flight apogee</a:t>
              </a:r>
            </a:p>
          </p:txBody>
        </p:sp>
        <p:sp>
          <p:nvSpPr>
            <p:cNvPr id="43" name="TextBox 93">
              <a:extLst>
                <a:ext uri="{FF2B5EF4-FFF2-40B4-BE49-F238E27FC236}">
                  <a16:creationId xmlns:a16="http://schemas.microsoft.com/office/drawing/2014/main" id="{63F820C9-EEC5-40A7-8239-B9299E7E3EF0}"/>
                </a:ext>
              </a:extLst>
            </p:cNvPr>
            <p:cNvSpPr txBox="1"/>
            <p:nvPr/>
          </p:nvSpPr>
          <p:spPr>
            <a:xfrm rot="5400000">
              <a:off x="14007706" y="16934623"/>
              <a:ext cx="3910585" cy="1812253"/>
            </a:xfrm>
            <a:prstGeom prst="rect">
              <a:avLst/>
            </a:prstGeom>
            <a:noFill/>
          </p:spPr>
          <p:txBody>
            <a:bodyPr wrap="square" rtlCol="0">
              <a:spAutoFit/>
            </a:bodyPr>
            <a:lstStyle/>
            <a:p>
              <a:r>
                <a:rPr lang="en-US" sz="1600" u="sng" dirty="0">
                  <a:latin typeface="Optima" charset="0"/>
                  <a:ea typeface="Optima" charset="0"/>
                  <a:cs typeface="Optima" charset="0"/>
                </a:rPr>
                <a:t>Booster Parachute</a:t>
              </a:r>
            </a:p>
            <a:p>
              <a:r>
                <a:rPr lang="en-US" sz="1200" dirty="0">
                  <a:latin typeface="Optima" charset="0"/>
                  <a:ea typeface="Optima" charset="0"/>
                  <a:cs typeface="Optima" charset="0"/>
                </a:rPr>
                <a:t>A large parachute for booster landing</a:t>
              </a:r>
            </a:p>
          </p:txBody>
        </p:sp>
        <p:sp>
          <p:nvSpPr>
            <p:cNvPr id="40" name="TextBox 104">
              <a:extLst>
                <a:ext uri="{FF2B5EF4-FFF2-40B4-BE49-F238E27FC236}">
                  <a16:creationId xmlns:a16="http://schemas.microsoft.com/office/drawing/2014/main" id="{79F878DB-300A-4B6B-8120-5E84AC895DB1}"/>
                </a:ext>
              </a:extLst>
            </p:cNvPr>
            <p:cNvSpPr txBox="1"/>
            <p:nvPr/>
          </p:nvSpPr>
          <p:spPr>
            <a:xfrm rot="5400000">
              <a:off x="21704467" y="11532163"/>
              <a:ext cx="4634189" cy="1812253"/>
            </a:xfrm>
            <a:prstGeom prst="rect">
              <a:avLst/>
            </a:prstGeom>
            <a:noFill/>
          </p:spPr>
          <p:txBody>
            <a:bodyPr wrap="square" rtlCol="0">
              <a:spAutoFit/>
            </a:bodyPr>
            <a:lstStyle/>
            <a:p>
              <a:r>
                <a:rPr lang="en-US" sz="1600" u="sng" dirty="0">
                  <a:latin typeface="Optima" charset="0"/>
                  <a:ea typeface="Optima" charset="0"/>
                  <a:cs typeface="Optima" charset="0"/>
                </a:rPr>
                <a:t>Forward Fins</a:t>
              </a:r>
            </a:p>
            <a:p>
              <a:r>
                <a:rPr lang="en-US" sz="1200" dirty="0">
                  <a:latin typeface="Optima" charset="0"/>
                  <a:ea typeface="Optima" charset="0"/>
                  <a:cs typeface="Optima" charset="0"/>
                </a:rPr>
                <a:t>Provides stability to </a:t>
              </a:r>
            </a:p>
            <a:p>
              <a:r>
                <a:rPr lang="en-US" sz="1200" dirty="0">
                  <a:latin typeface="Optima" charset="0"/>
                  <a:ea typeface="Optima" charset="0"/>
                  <a:cs typeface="Optima" charset="0"/>
                </a:rPr>
                <a:t>the sustainer</a:t>
              </a:r>
            </a:p>
          </p:txBody>
        </p:sp>
        <p:sp>
          <p:nvSpPr>
            <p:cNvPr id="37" name="TextBox 112">
              <a:extLst>
                <a:ext uri="{FF2B5EF4-FFF2-40B4-BE49-F238E27FC236}">
                  <a16:creationId xmlns:a16="http://schemas.microsoft.com/office/drawing/2014/main" id="{F4695E3A-099C-4FE3-BF6B-B52024F23A20}"/>
                </a:ext>
              </a:extLst>
            </p:cNvPr>
            <p:cNvSpPr txBox="1"/>
            <p:nvPr/>
          </p:nvSpPr>
          <p:spPr>
            <a:xfrm rot="5400000">
              <a:off x="13408050" y="6740596"/>
              <a:ext cx="5029472" cy="1812253"/>
            </a:xfrm>
            <a:prstGeom prst="rect">
              <a:avLst/>
            </a:prstGeom>
            <a:noFill/>
          </p:spPr>
          <p:txBody>
            <a:bodyPr wrap="square" rtlCol="0">
              <a:spAutoFit/>
            </a:bodyPr>
            <a:lstStyle/>
            <a:p>
              <a:r>
                <a:rPr lang="en-US" sz="1600" u="sng" dirty="0">
                  <a:latin typeface="Optima" charset="0"/>
                  <a:ea typeface="Optima" charset="0"/>
                  <a:cs typeface="Optima" charset="0"/>
                </a:rPr>
                <a:t>Sustainer Parachute</a:t>
              </a:r>
            </a:p>
            <a:p>
              <a:r>
                <a:rPr lang="en-US" sz="1200" dirty="0">
                  <a:latin typeface="Optima" charset="0"/>
                  <a:ea typeface="Optima" charset="0"/>
                  <a:cs typeface="Optima" charset="0"/>
                </a:rPr>
                <a:t>The main parachute that slows the sustainer to landing speed</a:t>
              </a:r>
              <a:endParaRPr lang="en-US" sz="1100" dirty="0">
                <a:latin typeface="Optima" charset="0"/>
                <a:ea typeface="Optima" charset="0"/>
                <a:cs typeface="Optima" charset="0"/>
              </a:endParaRPr>
            </a:p>
          </p:txBody>
        </p:sp>
        <p:sp>
          <p:nvSpPr>
            <p:cNvPr id="34" name="TextBox 120">
              <a:extLst>
                <a:ext uri="{FF2B5EF4-FFF2-40B4-BE49-F238E27FC236}">
                  <a16:creationId xmlns:a16="http://schemas.microsoft.com/office/drawing/2014/main" id="{4750AAE8-B9E0-48D5-87DC-FFED0BAADCF4}"/>
                </a:ext>
              </a:extLst>
            </p:cNvPr>
            <p:cNvSpPr txBox="1"/>
            <p:nvPr/>
          </p:nvSpPr>
          <p:spPr>
            <a:xfrm rot="5400000">
              <a:off x="15289928" y="1068807"/>
              <a:ext cx="4883379" cy="1812253"/>
            </a:xfrm>
            <a:prstGeom prst="rect">
              <a:avLst/>
            </a:prstGeom>
            <a:noFill/>
          </p:spPr>
          <p:txBody>
            <a:bodyPr wrap="square" rtlCol="0">
              <a:spAutoFit/>
            </a:bodyPr>
            <a:lstStyle/>
            <a:p>
              <a:r>
                <a:rPr lang="en-US" sz="1600" u="sng" dirty="0">
                  <a:latin typeface="Optima" charset="0"/>
                  <a:ea typeface="Optima" charset="0"/>
                  <a:cs typeface="Optima" charset="0"/>
                </a:rPr>
                <a:t>Custom Nose Cone</a:t>
              </a:r>
            </a:p>
            <a:p>
              <a:r>
                <a:rPr lang="en-US" sz="1200" dirty="0">
                  <a:latin typeface="Optima" charset="0"/>
                  <a:ea typeface="Optima" charset="0"/>
                  <a:cs typeface="Optima" charset="0"/>
                </a:rPr>
                <a:t>A 3D printed nose cone that houses the drogue parachute</a:t>
              </a:r>
              <a:endParaRPr lang="en-US" sz="1100" dirty="0">
                <a:latin typeface="Optima" charset="0"/>
                <a:ea typeface="Optima" charset="0"/>
                <a:cs typeface="Optima" charset="0"/>
              </a:endParaRPr>
            </a:p>
          </p:txBody>
        </p:sp>
      </p:grpSp>
      <p:cxnSp>
        <p:nvCxnSpPr>
          <p:cNvPr id="65" name="Straight Connector 64">
            <a:extLst>
              <a:ext uri="{FF2B5EF4-FFF2-40B4-BE49-F238E27FC236}">
                <a16:creationId xmlns:a16="http://schemas.microsoft.com/office/drawing/2014/main" id="{F317C85E-22D5-4DF2-8344-18757E53C5FB}"/>
              </a:ext>
            </a:extLst>
          </p:cNvPr>
          <p:cNvCxnSpPr>
            <a:cxnSpLocks/>
          </p:cNvCxnSpPr>
          <p:nvPr/>
        </p:nvCxnSpPr>
        <p:spPr>
          <a:xfrm>
            <a:off x="2299785" y="1793547"/>
            <a:ext cx="319579" cy="1242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3992E47-B603-4828-806E-F956E1A7ABB0}"/>
              </a:ext>
            </a:extLst>
          </p:cNvPr>
          <p:cNvCxnSpPr>
            <a:cxnSpLocks/>
          </p:cNvCxnSpPr>
          <p:nvPr/>
        </p:nvCxnSpPr>
        <p:spPr>
          <a:xfrm>
            <a:off x="2619364" y="1163959"/>
            <a:ext cx="1067012" cy="1872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9AF2FE-1005-4A9D-8129-8363AE3A0775}"/>
              </a:ext>
            </a:extLst>
          </p:cNvPr>
          <p:cNvCxnSpPr>
            <a:cxnSpLocks/>
          </p:cNvCxnSpPr>
          <p:nvPr/>
        </p:nvCxnSpPr>
        <p:spPr>
          <a:xfrm flipH="1">
            <a:off x="6764095" y="1781829"/>
            <a:ext cx="352400" cy="798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5ACAF0-FA50-4BAA-9EB0-B3D81AA3BD9B}"/>
              </a:ext>
            </a:extLst>
          </p:cNvPr>
          <p:cNvCxnSpPr>
            <a:cxnSpLocks/>
          </p:cNvCxnSpPr>
          <p:nvPr/>
        </p:nvCxnSpPr>
        <p:spPr>
          <a:xfrm flipH="1">
            <a:off x="7364043" y="1171213"/>
            <a:ext cx="466600" cy="1612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4FB446-6971-458A-8DDD-D2F3F5C5AF84}"/>
              </a:ext>
            </a:extLst>
          </p:cNvPr>
          <p:cNvCxnSpPr>
            <a:cxnSpLocks/>
          </p:cNvCxnSpPr>
          <p:nvPr/>
        </p:nvCxnSpPr>
        <p:spPr>
          <a:xfrm flipH="1">
            <a:off x="9766380" y="1779666"/>
            <a:ext cx="330237" cy="859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7B2F0F6-C5C3-440D-9510-63BE36D294C6}"/>
              </a:ext>
            </a:extLst>
          </p:cNvPr>
          <p:cNvCxnSpPr>
            <a:cxnSpLocks/>
          </p:cNvCxnSpPr>
          <p:nvPr/>
        </p:nvCxnSpPr>
        <p:spPr>
          <a:xfrm flipH="1">
            <a:off x="2128296" y="3277567"/>
            <a:ext cx="216042" cy="935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AAF06D-D328-4504-BB73-DF0B917D477C}"/>
              </a:ext>
            </a:extLst>
          </p:cNvPr>
          <p:cNvCxnSpPr>
            <a:cxnSpLocks/>
          </p:cNvCxnSpPr>
          <p:nvPr/>
        </p:nvCxnSpPr>
        <p:spPr>
          <a:xfrm flipH="1">
            <a:off x="4670368" y="3210418"/>
            <a:ext cx="246042" cy="1710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5A84DFA-79C4-416C-BACE-FF1DCEC4887B}"/>
              </a:ext>
            </a:extLst>
          </p:cNvPr>
          <p:cNvCxnSpPr>
            <a:cxnSpLocks/>
          </p:cNvCxnSpPr>
          <p:nvPr/>
        </p:nvCxnSpPr>
        <p:spPr>
          <a:xfrm flipH="1">
            <a:off x="6674734" y="3042830"/>
            <a:ext cx="295422" cy="1205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EED98CE-5118-40FA-A5ED-45B34AC6C3C4}"/>
              </a:ext>
            </a:extLst>
          </p:cNvPr>
          <p:cNvCxnSpPr>
            <a:cxnSpLocks/>
          </p:cNvCxnSpPr>
          <p:nvPr/>
        </p:nvCxnSpPr>
        <p:spPr>
          <a:xfrm flipH="1">
            <a:off x="7698082" y="3087641"/>
            <a:ext cx="463236" cy="1829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20F819A-3719-4531-84C1-FD35CBB080F7}"/>
              </a:ext>
            </a:extLst>
          </p:cNvPr>
          <p:cNvCxnSpPr>
            <a:cxnSpLocks/>
          </p:cNvCxnSpPr>
          <p:nvPr/>
        </p:nvCxnSpPr>
        <p:spPr>
          <a:xfrm>
            <a:off x="9494212" y="3135224"/>
            <a:ext cx="752307" cy="1153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4F9527C-0423-413A-8659-53EEBC8CD381}"/>
              </a:ext>
            </a:extLst>
          </p:cNvPr>
          <p:cNvCxnSpPr>
            <a:cxnSpLocks/>
          </p:cNvCxnSpPr>
          <p:nvPr/>
        </p:nvCxnSpPr>
        <p:spPr>
          <a:xfrm>
            <a:off x="2619364" y="1166340"/>
            <a:ext cx="5197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8A1455-13DA-4B98-A716-8DED60ECC960}"/>
              </a:ext>
            </a:extLst>
          </p:cNvPr>
          <p:cNvCxnSpPr>
            <a:cxnSpLocks/>
          </p:cNvCxnSpPr>
          <p:nvPr/>
        </p:nvCxnSpPr>
        <p:spPr>
          <a:xfrm>
            <a:off x="6374922" y="1779448"/>
            <a:ext cx="746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C8D0FB1-B675-401C-934D-12837552B48B}"/>
              </a:ext>
            </a:extLst>
          </p:cNvPr>
          <p:cNvCxnSpPr>
            <a:cxnSpLocks/>
          </p:cNvCxnSpPr>
          <p:nvPr/>
        </p:nvCxnSpPr>
        <p:spPr>
          <a:xfrm>
            <a:off x="7700463" y="4919864"/>
            <a:ext cx="2922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236E403A-198C-443B-BED0-8E1A5148346F}"/>
              </a:ext>
            </a:extLst>
          </p:cNvPr>
          <p:cNvSpPr>
            <a:spLocks noGrp="1"/>
          </p:cNvSpPr>
          <p:nvPr>
            <p:ph type="sldNum" sz="quarter" idx="12"/>
          </p:nvPr>
        </p:nvSpPr>
        <p:spPr/>
        <p:txBody>
          <a:bodyPr/>
          <a:lstStyle/>
          <a:p>
            <a:fld id="{D513D033-886B-4A14-BCAE-FB09DD99573A}" type="slidenum">
              <a:rPr lang="en-US" sz="1400" smtClean="0"/>
              <a:t>5</a:t>
            </a:fld>
            <a:endParaRPr lang="en-US" sz="1400" dirty="0"/>
          </a:p>
        </p:txBody>
      </p:sp>
    </p:spTree>
    <p:extLst>
      <p:ext uri="{BB962C8B-B14F-4D97-AF65-F5344CB8AC3E}">
        <p14:creationId xmlns:p14="http://schemas.microsoft.com/office/powerpoint/2010/main" val="357797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6542843" cy="584775"/>
          </a:xfrm>
          <a:prstGeom prst="rect">
            <a:avLst/>
          </a:prstGeom>
          <a:noFill/>
        </p:spPr>
        <p:txBody>
          <a:bodyPr wrap="square" rtlCol="0">
            <a:spAutoFit/>
          </a:bodyPr>
          <a:lstStyle/>
          <a:p>
            <a:r>
              <a:rPr lang="en-US" sz="3200" dirty="0"/>
              <a:t>Year 1 – Simulating</a:t>
            </a:r>
          </a:p>
        </p:txBody>
      </p:sp>
      <p:pic>
        <p:nvPicPr>
          <p:cNvPr id="10" name="Picture 9" descr="A close up of a piece of paper&#10;&#10;Description automatically generated">
            <a:extLst>
              <a:ext uri="{FF2B5EF4-FFF2-40B4-BE49-F238E27FC236}">
                <a16:creationId xmlns:a16="http://schemas.microsoft.com/office/drawing/2014/main" id="{9C6DBA97-5858-4A47-8A31-09A3FEAEBE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8599" y="2318249"/>
            <a:ext cx="4554052" cy="3415541"/>
          </a:xfrm>
          <a:prstGeom prst="rect">
            <a:avLst/>
          </a:prstGeom>
        </p:spPr>
      </p:pic>
      <p:pic>
        <p:nvPicPr>
          <p:cNvPr id="15" name="Picture 14" descr="A close up of a map&#10;&#10;Description automatically generated">
            <a:extLst>
              <a:ext uri="{FF2B5EF4-FFF2-40B4-BE49-F238E27FC236}">
                <a16:creationId xmlns:a16="http://schemas.microsoft.com/office/drawing/2014/main" id="{01AA5DF4-63FD-4123-8B42-4F64EAE33F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349" y="1635797"/>
            <a:ext cx="3433092" cy="2574819"/>
          </a:xfrm>
          <a:prstGeom prst="rect">
            <a:avLst/>
          </a:prstGeom>
        </p:spPr>
      </p:pic>
      <p:graphicFrame>
        <p:nvGraphicFramePr>
          <p:cNvPr id="16" name="Table 644">
            <a:extLst>
              <a:ext uri="{FF2B5EF4-FFF2-40B4-BE49-F238E27FC236}">
                <a16:creationId xmlns:a16="http://schemas.microsoft.com/office/drawing/2014/main" id="{83066B25-1CFE-42FB-BA92-99236D5252AE}"/>
              </a:ext>
            </a:extLst>
          </p:cNvPr>
          <p:cNvGraphicFramePr>
            <a:graphicFrameLocks noGrp="1"/>
          </p:cNvGraphicFramePr>
          <p:nvPr>
            <p:extLst>
              <p:ext uri="{D42A27DB-BD31-4B8C-83A1-F6EECF244321}">
                <p14:modId xmlns:p14="http://schemas.microsoft.com/office/powerpoint/2010/main" val="4057799411"/>
              </p:ext>
            </p:extLst>
          </p:nvPr>
        </p:nvGraphicFramePr>
        <p:xfrm>
          <a:off x="189349" y="4362190"/>
          <a:ext cx="5097026" cy="1371600"/>
        </p:xfrm>
        <a:graphic>
          <a:graphicData uri="http://schemas.openxmlformats.org/drawingml/2006/table">
            <a:tbl>
              <a:tblPr firstRow="1" bandRow="1">
                <a:tableStyleId>{0505E3EF-67EA-436B-97B2-0124C06EBD24}</a:tableStyleId>
              </a:tblPr>
              <a:tblGrid>
                <a:gridCol w="1048901">
                  <a:extLst>
                    <a:ext uri="{9D8B030D-6E8A-4147-A177-3AD203B41FA5}">
                      <a16:colId xmlns:a16="http://schemas.microsoft.com/office/drawing/2014/main" val="3239089673"/>
                    </a:ext>
                  </a:extLst>
                </a:gridCol>
                <a:gridCol w="914400">
                  <a:extLst>
                    <a:ext uri="{9D8B030D-6E8A-4147-A177-3AD203B41FA5}">
                      <a16:colId xmlns:a16="http://schemas.microsoft.com/office/drawing/2014/main" val="1811431230"/>
                    </a:ext>
                  </a:extLst>
                </a:gridCol>
                <a:gridCol w="1000125">
                  <a:extLst>
                    <a:ext uri="{9D8B030D-6E8A-4147-A177-3AD203B41FA5}">
                      <a16:colId xmlns:a16="http://schemas.microsoft.com/office/drawing/2014/main" val="769658348"/>
                    </a:ext>
                  </a:extLst>
                </a:gridCol>
                <a:gridCol w="1095375">
                  <a:extLst>
                    <a:ext uri="{9D8B030D-6E8A-4147-A177-3AD203B41FA5}">
                      <a16:colId xmlns:a16="http://schemas.microsoft.com/office/drawing/2014/main" val="20003"/>
                    </a:ext>
                  </a:extLst>
                </a:gridCol>
                <a:gridCol w="1038225">
                  <a:extLst>
                    <a:ext uri="{9D8B030D-6E8A-4147-A177-3AD203B41FA5}">
                      <a16:colId xmlns:a16="http://schemas.microsoft.com/office/drawing/2014/main" val="20004"/>
                    </a:ext>
                  </a:extLst>
                </a:gridCol>
              </a:tblGrid>
              <a:tr h="280708">
                <a:tc>
                  <a:txBody>
                    <a:bodyPr/>
                    <a:lstStyle/>
                    <a:p>
                      <a:pPr algn="ctr"/>
                      <a:endParaRPr lang="en-US" sz="1200" dirty="0">
                        <a:latin typeface="Optima" charset="0"/>
                        <a:ea typeface="Optima" charset="0"/>
                        <a:cs typeface="Optima"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200" dirty="0">
                          <a:latin typeface="Optima" charset="0"/>
                          <a:ea typeface="Optima" charset="0"/>
                          <a:cs typeface="Optima" charset="0"/>
                        </a:rPr>
                        <a:t>Reported Max Thrust</a:t>
                      </a:r>
                      <a:endParaRPr lang="en-US" sz="1200" b="0" dirty="0">
                        <a:solidFill>
                          <a:schemeClr val="bg1"/>
                        </a:solidFill>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Measured Max Thrust</a:t>
                      </a:r>
                      <a:endParaRPr lang="en-US" sz="1200" b="0" dirty="0">
                        <a:solidFill>
                          <a:schemeClr val="bg1"/>
                        </a:solidFill>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1" dirty="0">
                          <a:solidFill>
                            <a:schemeClr val="bg1"/>
                          </a:solidFill>
                          <a:latin typeface="Optima" charset="0"/>
                          <a:ea typeface="Optima" charset="0"/>
                          <a:cs typeface="Optima" charset="0"/>
                        </a:rPr>
                        <a:t>Reported Total Impulse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b="1" dirty="0">
                          <a:solidFill>
                            <a:schemeClr val="bg1"/>
                          </a:solidFill>
                          <a:latin typeface="Optima" charset="0"/>
                          <a:ea typeface="Optima" charset="0"/>
                          <a:cs typeface="Optima" charset="0"/>
                        </a:rPr>
                        <a:t>Measured Total Impulse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280708">
                <a:tc>
                  <a:txBody>
                    <a:bodyPr/>
                    <a:lstStyle/>
                    <a:p>
                      <a:pPr algn="ctr"/>
                      <a:r>
                        <a:rPr lang="en-US" sz="1200" b="1" dirty="0">
                          <a:latin typeface="Optima" charset="0"/>
                          <a:ea typeface="Optima" charset="0"/>
                          <a:cs typeface="Optima" charset="0"/>
                        </a:rPr>
                        <a:t>Booster Engine: H399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545.8 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549.6 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282.2 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277.1</a:t>
                      </a:r>
                      <a:r>
                        <a:rPr lang="en-US" sz="1200" baseline="0" dirty="0">
                          <a:latin typeface="Optima" charset="0"/>
                          <a:ea typeface="Optima" charset="0"/>
                          <a:cs typeface="Optima" charset="0"/>
                        </a:rPr>
                        <a:t> N-s</a:t>
                      </a:r>
                      <a:endParaRPr lang="en-US" sz="1200" dirty="0">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280708">
                <a:tc>
                  <a:txBody>
                    <a:bodyPr/>
                    <a:lstStyle/>
                    <a:p>
                      <a:pPr algn="ctr"/>
                      <a:r>
                        <a:rPr lang="en-US" sz="1200" b="1" dirty="0">
                          <a:latin typeface="Optima" charset="0"/>
                          <a:ea typeface="Optima" charset="0"/>
                          <a:cs typeface="Optima" charset="0"/>
                        </a:rPr>
                        <a:t>Sustainer Engine: I204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356.8 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329.7 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347.7 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latin typeface="Optima" charset="0"/>
                          <a:ea typeface="Optima" charset="0"/>
                          <a:cs typeface="Optima" charset="0"/>
                        </a:rPr>
                        <a:t>322.7 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pic>
        <p:nvPicPr>
          <p:cNvPr id="18" name="Picture 17" descr="https://lh5.googleusercontent.com/_Q29ix3APbU-U1WzBrXV51nmRaJ8TkwBJcELxm0WclJS2MdSsEo85NoRjnN1Xvq4SENiR7Rm002o7T8I4j4r7gjzbj08-XOmuUl0TmYCWufrQPxqqlbMtoDVISx0GQjeFAe_nCEw">
            <a:extLst>
              <a:ext uri="{FF2B5EF4-FFF2-40B4-BE49-F238E27FC236}">
                <a16:creationId xmlns:a16="http://schemas.microsoft.com/office/drawing/2014/main" id="{753DFE11-F0A7-4B8D-8C91-40907F74CC6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0181" y="1635797"/>
            <a:ext cx="1506194" cy="2574818"/>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FBA9B1E-56B5-4F6D-A668-C1B7939898BD}"/>
                  </a:ext>
                </a:extLst>
              </p:cNvPr>
              <p:cNvSpPr txBox="1"/>
              <p:nvPr/>
            </p:nvSpPr>
            <p:spPr>
              <a:xfrm>
                <a:off x="6334124" y="971092"/>
                <a:ext cx="6249602" cy="669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𝑎</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𝑇h𝑟𝑢𝑠𝑡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𝐷𝑟𝑎𝑔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num>
                        <m:den>
                          <m:r>
                            <a:rPr lang="en-US" b="0" i="1" smtClean="0">
                              <a:latin typeface="Cambria Math" panose="02040503050406030204" pitchFamily="18" charset="0"/>
                            </a:rPr>
                            <m:t>𝑀𝑎𝑠𝑠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den>
                      </m:f>
                    </m:oMath>
                  </m:oMathPara>
                </a14:m>
                <a:endParaRPr lang="en-US" dirty="0"/>
              </a:p>
            </p:txBody>
          </p:sp>
        </mc:Choice>
        <mc:Fallback xmlns="">
          <p:sp>
            <p:nvSpPr>
              <p:cNvPr id="2" name="TextBox 1">
                <a:extLst>
                  <a:ext uri="{FF2B5EF4-FFF2-40B4-BE49-F238E27FC236}">
                    <a16:creationId xmlns:a16="http://schemas.microsoft.com/office/drawing/2014/main" id="{9FBA9B1E-56B5-4F6D-A668-C1B7939898BD}"/>
                  </a:ext>
                </a:extLst>
              </p:cNvPr>
              <p:cNvSpPr txBox="1">
                <a:spLocks noRot="1" noChangeAspect="1" noMove="1" noResize="1" noEditPoints="1" noAdjustHandles="1" noChangeArrowheads="1" noChangeShapeType="1" noTextEdit="1"/>
              </p:cNvSpPr>
              <p:nvPr/>
            </p:nvSpPr>
            <p:spPr>
              <a:xfrm>
                <a:off x="6334124" y="971092"/>
                <a:ext cx="6249602" cy="66909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7F0C4A-E4A4-447A-9B38-194677671C0B}"/>
                  </a:ext>
                </a:extLst>
              </p:cNvPr>
              <p:cNvSpPr txBox="1"/>
              <p:nvPr/>
            </p:nvSpPr>
            <p:spPr>
              <a:xfrm>
                <a:off x="4686299" y="263472"/>
                <a:ext cx="3324225" cy="847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𝑛</m:t>
                          </m:r>
                          <m:r>
                            <a:rPr lang="pt-BR" i="1" smtClean="0">
                              <a:latin typeface="Cambria Math" panose="02040503050406030204" pitchFamily="18" charset="0"/>
                            </a:rPr>
                            <m:t>=1</m:t>
                          </m:r>
                        </m:sub>
                        <m:sup>
                          <m:r>
                            <a:rPr lang="pt-BR" i="1" smtClean="0">
                              <a:latin typeface="Cambria Math" panose="02040503050406030204" pitchFamily="18" charset="0"/>
                            </a:rPr>
                            <m:t>∞</m:t>
                          </m:r>
                        </m:sup>
                        <m:e>
                          <m:r>
                            <a:rPr lang="en-US" b="0" i="1" smtClean="0">
                              <a:latin typeface="Cambria Math" panose="02040503050406030204" pitchFamily="18" charset="0"/>
                            </a:rPr>
                            <m:t>𝐹</m:t>
                          </m:r>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num>
                        <m:den>
                          <m:r>
                            <a:rPr lang="en-US" b="0" i="1" smtClean="0">
                              <a:latin typeface="Cambria Math" panose="02040503050406030204" pitchFamily="18" charset="0"/>
                            </a:rPr>
                            <m:t>𝑑𝑡</m:t>
                          </m:r>
                        </m:den>
                      </m:f>
                      <m:r>
                        <a:rPr lang="en-US" b="0" i="0" smtClean="0">
                          <a:latin typeface="Cambria Math" panose="02040503050406030204" pitchFamily="18" charset="0"/>
                        </a:rPr>
                        <m:t>=</m:t>
                      </m:r>
                      <m:r>
                        <m:rPr>
                          <m:sty m:val="p"/>
                        </m:rPr>
                        <a:rPr lang="en-US" b="0" i="0" smtClean="0">
                          <a:latin typeface="Cambria Math" panose="02040503050406030204" pitchFamily="18" charset="0"/>
                        </a:rPr>
                        <m:t>Mass</m:t>
                      </m:r>
                      <m:r>
                        <a:rPr lang="en-US" b="0" i="0"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337F0C4A-E4A4-447A-9B38-194677671C0B}"/>
                  </a:ext>
                </a:extLst>
              </p:cNvPr>
              <p:cNvSpPr txBox="1">
                <a:spLocks noRot="1" noChangeAspect="1" noMove="1" noResize="1" noEditPoints="1" noAdjustHandles="1" noChangeArrowheads="1" noChangeShapeType="1" noTextEdit="1"/>
              </p:cNvSpPr>
              <p:nvPr/>
            </p:nvSpPr>
            <p:spPr>
              <a:xfrm>
                <a:off x="4686299" y="263472"/>
                <a:ext cx="3324225" cy="847604"/>
              </a:xfrm>
              <a:prstGeom prst="rect">
                <a:avLst/>
              </a:prstGeom>
              <a:blipFill>
                <a:blip r:embed="rId9"/>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AB6B396-605C-4255-B4F0-B0CB4FE0E95A}"/>
              </a:ext>
            </a:extLst>
          </p:cNvPr>
          <p:cNvSpPr txBox="1"/>
          <p:nvPr/>
        </p:nvSpPr>
        <p:spPr>
          <a:xfrm>
            <a:off x="266330" y="1148194"/>
            <a:ext cx="5020045" cy="369332"/>
          </a:xfrm>
          <a:prstGeom prst="rect">
            <a:avLst/>
          </a:prstGeom>
          <a:noFill/>
        </p:spPr>
        <p:txBody>
          <a:bodyPr wrap="square" rtlCol="0">
            <a:spAutoFit/>
          </a:bodyPr>
          <a:lstStyle/>
          <a:p>
            <a:r>
              <a:rPr lang="en-US" dirty="0"/>
              <a:t>Hot Fires of COTS engines to obtain thrust data</a:t>
            </a:r>
          </a:p>
        </p:txBody>
      </p:sp>
      <p:sp>
        <p:nvSpPr>
          <p:cNvPr id="11" name="TextBox 10">
            <a:extLst>
              <a:ext uri="{FF2B5EF4-FFF2-40B4-BE49-F238E27FC236}">
                <a16:creationId xmlns:a16="http://schemas.microsoft.com/office/drawing/2014/main" id="{DCB80DE4-44E4-4DD0-86C0-792AEB178408}"/>
              </a:ext>
            </a:extLst>
          </p:cNvPr>
          <p:cNvSpPr txBox="1"/>
          <p:nvPr/>
        </p:nvSpPr>
        <p:spPr>
          <a:xfrm>
            <a:off x="7448599" y="1635797"/>
            <a:ext cx="4352876"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FF51D6-5D28-4AD9-8372-2C4D3B91CE27}"/>
                  </a:ext>
                </a:extLst>
              </p:cNvPr>
              <p:cNvSpPr txBox="1"/>
              <p:nvPr/>
            </p:nvSpPr>
            <p:spPr>
              <a:xfrm>
                <a:off x="6905627" y="1704285"/>
                <a:ext cx="5382826"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𝑊h𝑒𝑟𝑒</m:t>
                    </m:r>
                    <m:r>
                      <a:rPr lang="en-US" b="0" i="1" smtClean="0">
                        <a:latin typeface="Cambria Math" panose="02040503050406030204" pitchFamily="18" charset="0"/>
                      </a:rPr>
                      <m:t> </m:t>
                    </m:r>
                    <m:r>
                      <a:rPr lang="en-US" i="1" smtClean="0">
                        <a:latin typeface="Cambria Math" panose="02040503050406030204" pitchFamily="18" charset="0"/>
                      </a:rPr>
                      <m:t>𝐷𝑟𝑎𝑔</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m:t>
                        </m:r>
                        <m:r>
                          <a:rPr lang="en-US" i="1">
                            <a:latin typeface="Cambria Math" panose="02040503050406030204" pitchFamily="18" charset="0"/>
                          </a:rPr>
                          <m:t>h</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𝐷𝑟𝑎𝑔</m:t>
                        </m:r>
                      </m:e>
                      <m:sub>
                        <m:r>
                          <a:rPr lang="en-US" b="0" i="1" smtClean="0">
                            <a:latin typeface="Cambria Math" panose="02040503050406030204" pitchFamily="18" charset="0"/>
                          </a:rPr>
                          <m:t>𝑆𝐹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𝐷𝑟𝑎𝑔</m:t>
                        </m:r>
                      </m:e>
                      <m:sub>
                        <m:r>
                          <a:rPr lang="en-US" b="0" i="1" smtClean="0">
                            <a:latin typeface="Cambria Math" panose="02040503050406030204" pitchFamily="18" charset="0"/>
                          </a:rPr>
                          <m:t>𝑃𝐷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𝐷𝑟𝑎𝑔</m:t>
                        </m:r>
                      </m:e>
                      <m:sub>
                        <m:r>
                          <a:rPr lang="en-US" b="0" i="1" smtClean="0">
                            <a:latin typeface="Cambria Math" panose="02040503050406030204" pitchFamily="18" charset="0"/>
                          </a:rPr>
                          <m:t>𝐵𝐷</m:t>
                        </m:r>
                      </m:sub>
                    </m:sSub>
                  </m:oMath>
                </a14:m>
                <a:r>
                  <a:rPr lang="en-US" dirty="0"/>
                  <a:t> </a:t>
                </a:r>
              </a:p>
            </p:txBody>
          </p:sp>
        </mc:Choice>
        <mc:Fallback xmlns="">
          <p:sp>
            <p:nvSpPr>
              <p:cNvPr id="19" name="TextBox 18">
                <a:extLst>
                  <a:ext uri="{FF2B5EF4-FFF2-40B4-BE49-F238E27FC236}">
                    <a16:creationId xmlns:a16="http://schemas.microsoft.com/office/drawing/2014/main" id="{BEFF51D6-5D28-4AD9-8372-2C4D3B91CE27}"/>
                  </a:ext>
                </a:extLst>
              </p:cNvPr>
              <p:cNvSpPr txBox="1">
                <a:spLocks noRot="1" noChangeAspect="1" noMove="1" noResize="1" noEditPoints="1" noAdjustHandles="1" noChangeArrowheads="1" noChangeShapeType="1" noTextEdit="1"/>
              </p:cNvSpPr>
              <p:nvPr/>
            </p:nvSpPr>
            <p:spPr>
              <a:xfrm>
                <a:off x="6905627" y="1704285"/>
                <a:ext cx="5382826" cy="369332"/>
              </a:xfrm>
              <a:prstGeom prst="rect">
                <a:avLst/>
              </a:prstGeom>
              <a:blipFill>
                <a:blip r:embed="rId10"/>
                <a:stretch>
                  <a:fillRect b="-15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C98360D-614B-4764-B13F-990590C21A5C}"/>
              </a:ext>
            </a:extLst>
          </p:cNvPr>
          <p:cNvSpPr txBox="1"/>
          <p:nvPr/>
        </p:nvSpPr>
        <p:spPr>
          <a:xfrm>
            <a:off x="5784665" y="3702853"/>
            <a:ext cx="1628824" cy="646331"/>
          </a:xfrm>
          <a:prstGeom prst="rect">
            <a:avLst/>
          </a:prstGeom>
          <a:noFill/>
        </p:spPr>
        <p:txBody>
          <a:bodyPr wrap="square" rtlCol="0">
            <a:spAutoFit/>
          </a:bodyPr>
          <a:lstStyle/>
          <a:p>
            <a:r>
              <a:rPr lang="en-US" dirty="0"/>
              <a:t>Discrete-Event Simulation</a:t>
            </a:r>
          </a:p>
        </p:txBody>
      </p:sp>
      <p:sp>
        <p:nvSpPr>
          <p:cNvPr id="14" name="Slide Number Placeholder 13">
            <a:extLst>
              <a:ext uri="{FF2B5EF4-FFF2-40B4-BE49-F238E27FC236}">
                <a16:creationId xmlns:a16="http://schemas.microsoft.com/office/drawing/2014/main" id="{2A62E092-B31C-4721-BEA6-0BE40D36B6F5}"/>
              </a:ext>
            </a:extLst>
          </p:cNvPr>
          <p:cNvSpPr>
            <a:spLocks noGrp="1"/>
          </p:cNvSpPr>
          <p:nvPr>
            <p:ph type="sldNum" sz="quarter" idx="12"/>
          </p:nvPr>
        </p:nvSpPr>
        <p:spPr>
          <a:xfrm>
            <a:off x="10514011" y="5883275"/>
            <a:ext cx="753545" cy="365125"/>
          </a:xfrm>
        </p:spPr>
        <p:txBody>
          <a:bodyPr/>
          <a:lstStyle/>
          <a:p>
            <a:fld id="{D513D033-886B-4A14-BCAE-FB09DD99573A}" type="slidenum">
              <a:rPr lang="en-US" sz="1400" smtClean="0"/>
              <a:t>6</a:t>
            </a:fld>
            <a:endParaRPr lang="en-US" dirty="0"/>
          </a:p>
        </p:txBody>
      </p:sp>
    </p:spTree>
    <p:extLst>
      <p:ext uri="{BB962C8B-B14F-4D97-AF65-F5344CB8AC3E}">
        <p14:creationId xmlns:p14="http://schemas.microsoft.com/office/powerpoint/2010/main" val="337235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A94F23-8F48-46C7-A58A-27ED116E9FCE}"/>
              </a:ext>
            </a:extLst>
          </p:cNvPr>
          <p:cNvSpPr txBox="1"/>
          <p:nvPr/>
        </p:nvSpPr>
        <p:spPr>
          <a:xfrm>
            <a:off x="184848" y="239699"/>
            <a:ext cx="6542843" cy="584775"/>
          </a:xfrm>
          <a:prstGeom prst="rect">
            <a:avLst/>
          </a:prstGeom>
          <a:noFill/>
        </p:spPr>
        <p:txBody>
          <a:bodyPr wrap="square" rtlCol="0">
            <a:spAutoFit/>
          </a:bodyPr>
          <a:lstStyle/>
          <a:p>
            <a:r>
              <a:rPr lang="en-US" sz="3200" dirty="0"/>
              <a:t>Year 1 – Launching</a:t>
            </a:r>
          </a:p>
        </p:txBody>
      </p:sp>
      <p:grpSp>
        <p:nvGrpSpPr>
          <p:cNvPr id="16" name="Group 15">
            <a:extLst>
              <a:ext uri="{FF2B5EF4-FFF2-40B4-BE49-F238E27FC236}">
                <a16:creationId xmlns:a16="http://schemas.microsoft.com/office/drawing/2014/main" id="{37053F68-EBF2-4725-87B1-4F6E2CE6726A}"/>
              </a:ext>
            </a:extLst>
          </p:cNvPr>
          <p:cNvGrpSpPr/>
          <p:nvPr/>
        </p:nvGrpSpPr>
        <p:grpSpPr>
          <a:xfrm>
            <a:off x="-1" y="5853722"/>
            <a:ext cx="12192001" cy="1004277"/>
            <a:chOff x="0" y="2667000"/>
            <a:chExt cx="12192001" cy="1524000"/>
          </a:xfrm>
        </p:grpSpPr>
        <p:pic>
          <p:nvPicPr>
            <p:cNvPr id="17" name="Picture 2" descr="Image result for starry night background">
              <a:extLst>
                <a:ext uri="{FF2B5EF4-FFF2-40B4-BE49-F238E27FC236}">
                  <a16:creationId xmlns:a16="http://schemas.microsoft.com/office/drawing/2014/main" id="{2AA92912-3596-4927-9FE6-EAE8D09BEF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8828259-3F2A-48E4-BCAE-BD297166B41A}"/>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9" name="Subtitle 2">
              <a:extLst>
                <a:ext uri="{FF2B5EF4-FFF2-40B4-BE49-F238E27FC236}">
                  <a16:creationId xmlns:a16="http://schemas.microsoft.com/office/drawing/2014/main" id="{420B3267-E5DD-493D-ACC9-63B6263ADE9D}"/>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pic>
        <p:nvPicPr>
          <p:cNvPr id="20" name="Picture 19" descr="A person standing on top of a grass covered field&#10;&#10;Description automatically generated">
            <a:extLst>
              <a:ext uri="{FF2B5EF4-FFF2-40B4-BE49-F238E27FC236}">
                <a16:creationId xmlns:a16="http://schemas.microsoft.com/office/drawing/2014/main" id="{EA7C2306-A0EF-4E13-AEE1-96C53DA516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286" y="1036628"/>
            <a:ext cx="3946027" cy="2630684"/>
          </a:xfrm>
          <a:prstGeom prst="rect">
            <a:avLst/>
          </a:prstGeom>
        </p:spPr>
      </p:pic>
      <p:graphicFrame>
        <p:nvGraphicFramePr>
          <p:cNvPr id="21" name="Table 644">
            <a:extLst>
              <a:ext uri="{FF2B5EF4-FFF2-40B4-BE49-F238E27FC236}">
                <a16:creationId xmlns:a16="http://schemas.microsoft.com/office/drawing/2014/main" id="{E1A22A8A-5CD8-486B-B726-CC094893B97D}"/>
              </a:ext>
            </a:extLst>
          </p:cNvPr>
          <p:cNvGraphicFramePr>
            <a:graphicFrameLocks noGrp="1"/>
          </p:cNvGraphicFramePr>
          <p:nvPr>
            <p:extLst>
              <p:ext uri="{D42A27DB-BD31-4B8C-83A1-F6EECF244321}">
                <p14:modId xmlns:p14="http://schemas.microsoft.com/office/powerpoint/2010/main" val="2740143067"/>
              </p:ext>
            </p:extLst>
          </p:nvPr>
        </p:nvGraphicFramePr>
        <p:xfrm>
          <a:off x="7148010" y="4329644"/>
          <a:ext cx="4474345" cy="1306020"/>
        </p:xfrm>
        <a:graphic>
          <a:graphicData uri="http://schemas.openxmlformats.org/drawingml/2006/table">
            <a:tbl>
              <a:tblPr firstRow="1" bandRow="1">
                <a:tableStyleId>{0505E3EF-67EA-436B-97B2-0124C06EBD24}</a:tableStyleId>
              </a:tblPr>
              <a:tblGrid>
                <a:gridCol w="1545356">
                  <a:extLst>
                    <a:ext uri="{9D8B030D-6E8A-4147-A177-3AD203B41FA5}">
                      <a16:colId xmlns:a16="http://schemas.microsoft.com/office/drawing/2014/main" val="3239089673"/>
                    </a:ext>
                  </a:extLst>
                </a:gridCol>
                <a:gridCol w="941921">
                  <a:extLst>
                    <a:ext uri="{9D8B030D-6E8A-4147-A177-3AD203B41FA5}">
                      <a16:colId xmlns:a16="http://schemas.microsoft.com/office/drawing/2014/main" val="4099088911"/>
                    </a:ext>
                  </a:extLst>
                </a:gridCol>
                <a:gridCol w="1099302">
                  <a:extLst>
                    <a:ext uri="{9D8B030D-6E8A-4147-A177-3AD203B41FA5}">
                      <a16:colId xmlns:a16="http://schemas.microsoft.com/office/drawing/2014/main" val="1811431230"/>
                    </a:ext>
                  </a:extLst>
                </a:gridCol>
                <a:gridCol w="887766">
                  <a:extLst>
                    <a:ext uri="{9D8B030D-6E8A-4147-A177-3AD203B41FA5}">
                      <a16:colId xmlns:a16="http://schemas.microsoft.com/office/drawing/2014/main" val="769658348"/>
                    </a:ext>
                  </a:extLst>
                </a:gridCol>
              </a:tblGrid>
              <a:tr h="479616">
                <a:tc>
                  <a:txBody>
                    <a:bodyPr/>
                    <a:lstStyle/>
                    <a:p>
                      <a:endParaRPr lang="en-US" sz="120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400" dirty="0">
                          <a:latin typeface="Optima" charset="0"/>
                          <a:ea typeface="Optima" charset="0"/>
                          <a:cs typeface="Optima" charset="0"/>
                        </a:rPr>
                        <a:t>Flight</a:t>
                      </a:r>
                      <a:r>
                        <a:rPr lang="en-US" sz="1400" baseline="0" dirty="0">
                          <a:latin typeface="Optima" charset="0"/>
                          <a:ea typeface="Optima" charset="0"/>
                          <a:cs typeface="Optima" charset="0"/>
                        </a:rPr>
                        <a:t> Data</a:t>
                      </a:r>
                      <a:endParaRPr lang="en-US" sz="1400" b="0" dirty="0">
                        <a:solidFill>
                          <a:schemeClr val="bg1"/>
                        </a:solidFill>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OpenRocket Model</a:t>
                      </a:r>
                      <a:endParaRPr lang="en-US" sz="1400" b="0" dirty="0">
                        <a:solidFill>
                          <a:schemeClr val="bg1"/>
                        </a:solidFill>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MATLAB</a:t>
                      </a:r>
                      <a:r>
                        <a:rPr lang="en-US" sz="1400" baseline="0" dirty="0">
                          <a:latin typeface="Optima" charset="0"/>
                          <a:ea typeface="Optima" charset="0"/>
                          <a:cs typeface="Optima" charset="0"/>
                        </a:rPr>
                        <a:t> Model</a:t>
                      </a:r>
                      <a:endParaRPr lang="en-US" sz="1400" b="0" dirty="0">
                        <a:solidFill>
                          <a:schemeClr val="bg1"/>
                        </a:solidFill>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7245674"/>
                  </a:ext>
                </a:extLst>
              </a:tr>
              <a:tr h="422979">
                <a:tc>
                  <a:txBody>
                    <a:bodyPr/>
                    <a:lstStyle/>
                    <a:p>
                      <a:pPr algn="ctr"/>
                      <a:r>
                        <a:rPr lang="en-US" sz="1400" b="1" dirty="0">
                          <a:latin typeface="Optima" charset="0"/>
                          <a:ea typeface="Optima" charset="0"/>
                          <a:cs typeface="Optima" charset="0"/>
                        </a:rPr>
                        <a:t>Sustainer Apogee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1071.1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1020.6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1154.1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4897970"/>
                  </a:ext>
                </a:extLst>
              </a:tr>
              <a:tr h="364881">
                <a:tc>
                  <a:txBody>
                    <a:bodyPr/>
                    <a:lstStyle/>
                    <a:p>
                      <a:pPr algn="ctr"/>
                      <a:r>
                        <a:rPr lang="en-US" sz="1400" b="1" dirty="0">
                          <a:latin typeface="Optima" charset="0"/>
                          <a:ea typeface="Optima" charset="0"/>
                          <a:cs typeface="Optima" charset="0"/>
                        </a:rPr>
                        <a:t>Booster Apogee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290.0</a:t>
                      </a:r>
                      <a:r>
                        <a:rPr lang="en-US" sz="1400" baseline="0" dirty="0">
                          <a:latin typeface="Optima" charset="0"/>
                          <a:ea typeface="Optima" charset="0"/>
                          <a:cs typeface="Optima" charset="0"/>
                        </a:rPr>
                        <a:t> m</a:t>
                      </a:r>
                      <a:endParaRPr lang="en-US" sz="1400" dirty="0">
                        <a:latin typeface="Optima" charset="0"/>
                        <a:ea typeface="Optima" charset="0"/>
                        <a:cs typeface="Optima"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238.6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400" dirty="0">
                          <a:latin typeface="Optima" charset="0"/>
                          <a:ea typeface="Optima" charset="0"/>
                          <a:cs typeface="Optima" charset="0"/>
                        </a:rPr>
                        <a:t>276.3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4248643"/>
                  </a:ext>
                </a:extLst>
              </a:tr>
            </a:tbl>
          </a:graphicData>
        </a:graphic>
      </p:graphicFrame>
      <p:pic>
        <p:nvPicPr>
          <p:cNvPr id="22" name="Picture 21" descr="A close up of a map&#10;&#10;Description automatically generated">
            <a:extLst>
              <a:ext uri="{FF2B5EF4-FFF2-40B4-BE49-F238E27FC236}">
                <a16:creationId xmlns:a16="http://schemas.microsoft.com/office/drawing/2014/main" id="{7468BC0A-258A-4038-A755-3695353207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4197" y="349459"/>
            <a:ext cx="4508158" cy="3762127"/>
          </a:xfrm>
          <a:prstGeom prst="rect">
            <a:avLst/>
          </a:prstGeom>
        </p:spPr>
      </p:pic>
      <p:pic>
        <p:nvPicPr>
          <p:cNvPr id="23" name="Aether 3">
            <a:hlinkClick r:id="" action="ppaction://media"/>
            <a:extLst>
              <a:ext uri="{FF2B5EF4-FFF2-40B4-BE49-F238E27FC236}">
                <a16:creationId xmlns:a16="http://schemas.microsoft.com/office/drawing/2014/main" id="{142F5C49-7B94-4C1C-8054-0BAD5A823200}"/>
              </a:ext>
            </a:extLst>
          </p:cNvPr>
          <p:cNvPicPr>
            <a:picLocks noChangeAspect="1"/>
          </p:cNvPicPr>
          <p:nvPr>
            <a:videoFile r:link="rId1"/>
            <p:extLst>
              <p:ext uri="{DAA4B4D4-6D71-4841-9C94-3DE7FCFB9230}">
                <p14:media xmlns:p14="http://schemas.microsoft.com/office/powerpoint/2010/main" r:embed="rId2">
                  <p14:trim end="43595"/>
                </p14:media>
              </p:ext>
            </p:extLst>
          </p:nvPr>
        </p:nvPicPr>
        <p:blipFill>
          <a:blip r:embed="rId8">
            <a:lum bright="1000"/>
          </a:blip>
          <a:stretch>
            <a:fillRect/>
          </a:stretch>
        </p:blipFill>
        <p:spPr>
          <a:xfrm>
            <a:off x="4336379" y="703536"/>
            <a:ext cx="2584565" cy="4594224"/>
          </a:xfrm>
          <a:prstGeom prst="rect">
            <a:avLst/>
          </a:prstGeom>
          <a:effectLst>
            <a:outerShdw blurRad="25400" dir="17880000">
              <a:srgbClr val="000000">
                <a:alpha val="46000"/>
              </a:srgbClr>
            </a:outerShdw>
          </a:effectLst>
        </p:spPr>
      </p:pic>
      <p:sp>
        <p:nvSpPr>
          <p:cNvPr id="2" name="Rectangle 1">
            <a:extLst>
              <a:ext uri="{FF2B5EF4-FFF2-40B4-BE49-F238E27FC236}">
                <a16:creationId xmlns:a16="http://schemas.microsoft.com/office/drawing/2014/main" id="{22893329-ED52-4AC5-A348-E2FCB18A585C}"/>
              </a:ext>
            </a:extLst>
          </p:cNvPr>
          <p:cNvSpPr/>
          <p:nvPr/>
        </p:nvSpPr>
        <p:spPr>
          <a:xfrm>
            <a:off x="220702" y="3879466"/>
            <a:ext cx="3477088" cy="1477328"/>
          </a:xfrm>
          <a:prstGeom prst="rect">
            <a:avLst/>
          </a:prstGeom>
        </p:spPr>
        <p:txBody>
          <a:bodyPr wrap="square">
            <a:spAutoFit/>
          </a:bodyPr>
          <a:lstStyle/>
          <a:p>
            <a:pPr marL="285750" indent="-285750">
              <a:buFont typeface="Arial" panose="020B0604020202020204" pitchFamily="34" charset="0"/>
              <a:buChar char="•"/>
            </a:pPr>
            <a:r>
              <a:rPr lang="en-US" dirty="0"/>
              <a:t>Built nine experimental rockets with six being multi-stage</a:t>
            </a:r>
          </a:p>
          <a:p>
            <a:pPr marL="285750" indent="-285750">
              <a:buFont typeface="Arial" panose="020B0604020202020204" pitchFamily="34" charset="0"/>
              <a:buChar char="•"/>
            </a:pPr>
            <a:r>
              <a:rPr lang="en-US" dirty="0"/>
              <a:t>Reduced flight failures from 4 out of the first 5 to 1 out of the last 4.</a:t>
            </a:r>
          </a:p>
        </p:txBody>
      </p:sp>
      <p:sp>
        <p:nvSpPr>
          <p:cNvPr id="3" name="TextBox 2">
            <a:extLst>
              <a:ext uri="{FF2B5EF4-FFF2-40B4-BE49-F238E27FC236}">
                <a16:creationId xmlns:a16="http://schemas.microsoft.com/office/drawing/2014/main" id="{49A2DB68-EE6A-472A-99DF-727E8D06E431}"/>
              </a:ext>
            </a:extLst>
          </p:cNvPr>
          <p:cNvSpPr txBox="1"/>
          <p:nvPr/>
        </p:nvSpPr>
        <p:spPr>
          <a:xfrm>
            <a:off x="7114197" y="4120729"/>
            <a:ext cx="1427819" cy="369332"/>
          </a:xfrm>
          <a:prstGeom prst="rect">
            <a:avLst/>
          </a:prstGeom>
          <a:noFill/>
        </p:spPr>
        <p:txBody>
          <a:bodyPr wrap="square" rtlCol="0">
            <a:spAutoFit/>
          </a:bodyPr>
          <a:lstStyle/>
          <a:p>
            <a:r>
              <a:rPr lang="en-US" dirty="0"/>
              <a:t>Rocket 6/9</a:t>
            </a:r>
          </a:p>
        </p:txBody>
      </p:sp>
      <p:sp>
        <p:nvSpPr>
          <p:cNvPr id="4" name="TextBox 3">
            <a:extLst>
              <a:ext uri="{FF2B5EF4-FFF2-40B4-BE49-F238E27FC236}">
                <a16:creationId xmlns:a16="http://schemas.microsoft.com/office/drawing/2014/main" id="{6D5EDC14-E4A8-434B-A3B1-E52326F27468}"/>
              </a:ext>
            </a:extLst>
          </p:cNvPr>
          <p:cNvSpPr txBox="1"/>
          <p:nvPr/>
        </p:nvSpPr>
        <p:spPr>
          <a:xfrm>
            <a:off x="7114196" y="4395361"/>
            <a:ext cx="1427819" cy="338554"/>
          </a:xfrm>
          <a:prstGeom prst="rect">
            <a:avLst/>
          </a:prstGeom>
          <a:noFill/>
        </p:spPr>
        <p:txBody>
          <a:bodyPr wrap="square" rtlCol="0">
            <a:spAutoFit/>
          </a:bodyPr>
          <a:lstStyle/>
          <a:p>
            <a:r>
              <a:rPr lang="en-US" sz="1600" dirty="0"/>
              <a:t>7% Error</a:t>
            </a:r>
          </a:p>
        </p:txBody>
      </p:sp>
      <p:sp>
        <p:nvSpPr>
          <p:cNvPr id="6" name="Slide Number Placeholder 5">
            <a:extLst>
              <a:ext uri="{FF2B5EF4-FFF2-40B4-BE49-F238E27FC236}">
                <a16:creationId xmlns:a16="http://schemas.microsoft.com/office/drawing/2014/main" id="{BC0C9C7F-B254-4244-8A10-E55B6E94D4DB}"/>
              </a:ext>
            </a:extLst>
          </p:cNvPr>
          <p:cNvSpPr>
            <a:spLocks noGrp="1"/>
          </p:cNvSpPr>
          <p:nvPr>
            <p:ph type="sldNum" sz="quarter" idx="12"/>
          </p:nvPr>
        </p:nvSpPr>
        <p:spPr/>
        <p:txBody>
          <a:bodyPr/>
          <a:lstStyle/>
          <a:p>
            <a:fld id="{D513D033-886B-4A14-BCAE-FB09DD99573A}" type="slidenum">
              <a:rPr lang="en-US" sz="1400" smtClean="0"/>
              <a:t>7</a:t>
            </a:fld>
            <a:endParaRPr lang="en-US" sz="1400" dirty="0"/>
          </a:p>
        </p:txBody>
      </p:sp>
    </p:spTree>
    <p:extLst>
      <p:ext uri="{BB962C8B-B14F-4D97-AF65-F5344CB8AC3E}">
        <p14:creationId xmlns:p14="http://schemas.microsoft.com/office/powerpoint/2010/main" val="6463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A94F23-8F48-46C7-A58A-27ED116E9FCE}"/>
              </a:ext>
            </a:extLst>
          </p:cNvPr>
          <p:cNvSpPr txBox="1"/>
          <p:nvPr/>
        </p:nvSpPr>
        <p:spPr>
          <a:xfrm>
            <a:off x="184848" y="239699"/>
            <a:ext cx="6542843" cy="584775"/>
          </a:xfrm>
          <a:prstGeom prst="rect">
            <a:avLst/>
          </a:prstGeom>
          <a:noFill/>
        </p:spPr>
        <p:txBody>
          <a:bodyPr wrap="square" rtlCol="0">
            <a:spAutoFit/>
          </a:bodyPr>
          <a:lstStyle/>
          <a:p>
            <a:r>
              <a:rPr lang="en-US" sz="3200" dirty="0"/>
              <a:t>Year 1 – Optimizing and Repeat</a:t>
            </a:r>
          </a:p>
        </p:txBody>
      </p:sp>
      <p:pic>
        <p:nvPicPr>
          <p:cNvPr id="13" name="Picture 12" descr="A close up of a map&#10;&#10;Description automatically generated">
            <a:extLst>
              <a:ext uri="{FF2B5EF4-FFF2-40B4-BE49-F238E27FC236}">
                <a16:creationId xmlns:a16="http://schemas.microsoft.com/office/drawing/2014/main" id="{9E1AB7C3-3A3D-47AC-98D0-B8110BD92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70" y="1649368"/>
            <a:ext cx="4602925" cy="3889520"/>
          </a:xfrm>
          <a:prstGeom prst="rect">
            <a:avLst/>
          </a:prstGeom>
        </p:spPr>
      </p:pic>
      <p:grpSp>
        <p:nvGrpSpPr>
          <p:cNvPr id="16" name="Group 15">
            <a:extLst>
              <a:ext uri="{FF2B5EF4-FFF2-40B4-BE49-F238E27FC236}">
                <a16:creationId xmlns:a16="http://schemas.microsoft.com/office/drawing/2014/main" id="{37053F68-EBF2-4725-87B1-4F6E2CE6726A}"/>
              </a:ext>
            </a:extLst>
          </p:cNvPr>
          <p:cNvGrpSpPr/>
          <p:nvPr/>
        </p:nvGrpSpPr>
        <p:grpSpPr>
          <a:xfrm>
            <a:off x="-1" y="5853722"/>
            <a:ext cx="12192001" cy="1004277"/>
            <a:chOff x="0" y="2667000"/>
            <a:chExt cx="12192001" cy="1524000"/>
          </a:xfrm>
        </p:grpSpPr>
        <p:pic>
          <p:nvPicPr>
            <p:cNvPr id="17" name="Picture 2" descr="Image result for starry night background">
              <a:extLst>
                <a:ext uri="{FF2B5EF4-FFF2-40B4-BE49-F238E27FC236}">
                  <a16:creationId xmlns:a16="http://schemas.microsoft.com/office/drawing/2014/main" id="{2AA92912-3596-4927-9FE6-EAE8D09BEF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F8828259-3F2A-48E4-BCAE-BD297166B41A}"/>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19" name="Subtitle 2">
              <a:extLst>
                <a:ext uri="{FF2B5EF4-FFF2-40B4-BE49-F238E27FC236}">
                  <a16:creationId xmlns:a16="http://schemas.microsoft.com/office/drawing/2014/main" id="{420B3267-E5DD-493D-ACC9-63B6263ADE9D}"/>
                </a:ext>
              </a:extLst>
            </p:cNvPr>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grpSp>
        <p:nvGrpSpPr>
          <p:cNvPr id="11" name="Group 28">
            <a:extLst>
              <a:ext uri="{FF2B5EF4-FFF2-40B4-BE49-F238E27FC236}">
                <a16:creationId xmlns:a16="http://schemas.microsoft.com/office/drawing/2014/main" id="{B68B3424-7672-47C3-AE07-AAE70A0EB445}"/>
              </a:ext>
            </a:extLst>
          </p:cNvPr>
          <p:cNvGrpSpPr/>
          <p:nvPr/>
        </p:nvGrpSpPr>
        <p:grpSpPr>
          <a:xfrm>
            <a:off x="5866751" y="1468096"/>
            <a:ext cx="5723452" cy="3974933"/>
            <a:chOff x="1076226" y="13006734"/>
            <a:chExt cx="11313635" cy="8468438"/>
          </a:xfrm>
        </p:grpSpPr>
        <p:sp>
          <p:nvSpPr>
            <p:cNvPr id="12" name="Rectangle 32">
              <a:extLst>
                <a:ext uri="{FF2B5EF4-FFF2-40B4-BE49-F238E27FC236}">
                  <a16:creationId xmlns:a16="http://schemas.microsoft.com/office/drawing/2014/main" id="{A584B80C-E646-45B6-9FCC-87632299B438}"/>
                </a:ext>
              </a:extLst>
            </p:cNvPr>
            <p:cNvSpPr/>
            <p:nvPr/>
          </p:nvSpPr>
          <p:spPr>
            <a:xfrm>
              <a:off x="1076226" y="13954580"/>
              <a:ext cx="2743200" cy="137160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Optima" charset="0"/>
                  <a:ea typeface="Optima" charset="0"/>
                  <a:cs typeface="Optima" charset="0"/>
                </a:rPr>
                <a:t>Research Aerodynamic Theory</a:t>
              </a:r>
            </a:p>
          </p:txBody>
        </p:sp>
        <p:sp>
          <p:nvSpPr>
            <p:cNvPr id="14" name="Rectangle 33">
              <a:extLst>
                <a:ext uri="{FF2B5EF4-FFF2-40B4-BE49-F238E27FC236}">
                  <a16:creationId xmlns:a16="http://schemas.microsoft.com/office/drawing/2014/main" id="{BCF013A8-EC2A-4CB3-96BF-FC3534FEF84B}"/>
                </a:ext>
              </a:extLst>
            </p:cNvPr>
            <p:cNvSpPr/>
            <p:nvPr/>
          </p:nvSpPr>
          <p:spPr>
            <a:xfrm>
              <a:off x="1756040" y="20103571"/>
              <a:ext cx="2743200" cy="137160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Optima" charset="0"/>
                  <a:ea typeface="Optima" charset="0"/>
                  <a:cs typeface="Optima" charset="0"/>
                </a:rPr>
                <a:t>Improve Field Launch Techniques</a:t>
              </a:r>
            </a:p>
          </p:txBody>
        </p:sp>
        <p:sp>
          <p:nvSpPr>
            <p:cNvPr id="15" name="Oval 36">
              <a:extLst>
                <a:ext uri="{FF2B5EF4-FFF2-40B4-BE49-F238E27FC236}">
                  <a16:creationId xmlns:a16="http://schemas.microsoft.com/office/drawing/2014/main" id="{6955FC67-76B1-47F4-83F1-911DD06FBC48}"/>
                </a:ext>
              </a:extLst>
            </p:cNvPr>
            <p:cNvSpPr/>
            <p:nvPr/>
          </p:nvSpPr>
          <p:spPr>
            <a:xfrm>
              <a:off x="5250035" y="18508250"/>
              <a:ext cx="3657601"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tima" charset="0"/>
                  <a:ea typeface="Optima" charset="0"/>
                  <a:cs typeface="Optima" charset="0"/>
                </a:rPr>
                <a:t>Launch and Gather Data</a:t>
              </a:r>
            </a:p>
          </p:txBody>
        </p:sp>
        <p:sp>
          <p:nvSpPr>
            <p:cNvPr id="23" name="Oval 37">
              <a:extLst>
                <a:ext uri="{FF2B5EF4-FFF2-40B4-BE49-F238E27FC236}">
                  <a16:creationId xmlns:a16="http://schemas.microsoft.com/office/drawing/2014/main" id="{BEEC8E3D-8493-44C6-9E4B-8FBA4E6D4358}"/>
                </a:ext>
              </a:extLst>
            </p:cNvPr>
            <p:cNvSpPr/>
            <p:nvPr/>
          </p:nvSpPr>
          <p:spPr>
            <a:xfrm>
              <a:off x="5248295" y="14393449"/>
              <a:ext cx="3657601"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tima" charset="0"/>
                  <a:ea typeface="Optima" charset="0"/>
                  <a:cs typeface="Optima" charset="0"/>
                </a:rPr>
                <a:t>Optimize Rocket Dimensions</a:t>
              </a:r>
            </a:p>
          </p:txBody>
        </p:sp>
        <p:sp>
          <p:nvSpPr>
            <p:cNvPr id="24" name="Oval 39">
              <a:extLst>
                <a:ext uri="{FF2B5EF4-FFF2-40B4-BE49-F238E27FC236}">
                  <a16:creationId xmlns:a16="http://schemas.microsoft.com/office/drawing/2014/main" id="{2767B00B-47C0-424F-A702-48C6D2A7ABB6}"/>
                </a:ext>
              </a:extLst>
            </p:cNvPr>
            <p:cNvSpPr/>
            <p:nvPr/>
          </p:nvSpPr>
          <p:spPr>
            <a:xfrm>
              <a:off x="8732260" y="16386032"/>
              <a:ext cx="3657601"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tima" charset="0"/>
                  <a:ea typeface="Optima" charset="0"/>
                  <a:cs typeface="Optima" charset="0"/>
                </a:rPr>
                <a:t>Manufacture and Assemble</a:t>
              </a:r>
            </a:p>
          </p:txBody>
        </p:sp>
        <p:sp>
          <p:nvSpPr>
            <p:cNvPr id="25" name="Oval 40">
              <a:extLst>
                <a:ext uri="{FF2B5EF4-FFF2-40B4-BE49-F238E27FC236}">
                  <a16:creationId xmlns:a16="http://schemas.microsoft.com/office/drawing/2014/main" id="{0F0E7E5C-E361-46F9-87B1-E47BF6DB41EA}"/>
                </a:ext>
              </a:extLst>
            </p:cNvPr>
            <p:cNvSpPr/>
            <p:nvPr/>
          </p:nvSpPr>
          <p:spPr>
            <a:xfrm>
              <a:off x="1729594" y="16450849"/>
              <a:ext cx="3657601" cy="18288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tima" charset="0"/>
                  <a:ea typeface="Optima" charset="0"/>
                  <a:cs typeface="Optima" charset="0"/>
                </a:rPr>
                <a:t>Improve</a:t>
              </a:r>
            </a:p>
            <a:p>
              <a:pPr algn="ctr"/>
              <a:r>
                <a:rPr lang="en-US" sz="1400" b="1" dirty="0">
                  <a:solidFill>
                    <a:schemeClr val="bg1"/>
                  </a:solidFill>
                  <a:latin typeface="Optima" charset="0"/>
                  <a:ea typeface="Optima" charset="0"/>
                  <a:cs typeface="Optima" charset="0"/>
                </a:rPr>
                <a:t>Aerodynamic Models</a:t>
              </a:r>
            </a:p>
          </p:txBody>
        </p:sp>
        <p:sp>
          <p:nvSpPr>
            <p:cNvPr id="26" name="Rectangle 41">
              <a:extLst>
                <a:ext uri="{FF2B5EF4-FFF2-40B4-BE49-F238E27FC236}">
                  <a16:creationId xmlns:a16="http://schemas.microsoft.com/office/drawing/2014/main" id="{AFF011AA-E43E-4F1D-A6F1-3418658CA303}"/>
                </a:ext>
              </a:extLst>
            </p:cNvPr>
            <p:cNvSpPr/>
            <p:nvPr/>
          </p:nvSpPr>
          <p:spPr>
            <a:xfrm>
              <a:off x="8851624" y="13006734"/>
              <a:ext cx="3075385" cy="128863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Optima" charset="0"/>
                  <a:ea typeface="Optima" charset="0"/>
                  <a:cs typeface="Optima" charset="0"/>
                </a:rPr>
                <a:t>Check Integrity with Finite Element Analysis</a:t>
              </a:r>
            </a:p>
          </p:txBody>
        </p:sp>
        <p:sp>
          <p:nvSpPr>
            <p:cNvPr id="27" name="Rectangle 51">
              <a:extLst>
                <a:ext uri="{FF2B5EF4-FFF2-40B4-BE49-F238E27FC236}">
                  <a16:creationId xmlns:a16="http://schemas.microsoft.com/office/drawing/2014/main" id="{C63F5E84-6BA4-4AF9-99A0-29144B1CFC6E}"/>
                </a:ext>
              </a:extLst>
            </p:cNvPr>
            <p:cNvSpPr/>
            <p:nvPr/>
          </p:nvSpPr>
          <p:spPr>
            <a:xfrm>
              <a:off x="9627866" y="19675423"/>
              <a:ext cx="2743200" cy="1371601"/>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Optima" charset="0"/>
                  <a:ea typeface="Optima" charset="0"/>
                  <a:cs typeface="Optima" charset="0"/>
                </a:rPr>
                <a:t>Improve Manufacturing Techniques</a:t>
              </a:r>
            </a:p>
          </p:txBody>
        </p:sp>
        <p:sp>
          <p:nvSpPr>
            <p:cNvPr id="28" name="Arc 52">
              <a:extLst>
                <a:ext uri="{FF2B5EF4-FFF2-40B4-BE49-F238E27FC236}">
                  <a16:creationId xmlns:a16="http://schemas.microsoft.com/office/drawing/2014/main" id="{0C3C0AEE-DAAC-4B77-B2D1-A41F8ADDDC04}"/>
                </a:ext>
              </a:extLst>
            </p:cNvPr>
            <p:cNvSpPr/>
            <p:nvPr/>
          </p:nvSpPr>
          <p:spPr>
            <a:xfrm rot="18853789">
              <a:off x="4076292" y="15489907"/>
              <a:ext cx="1319748" cy="1008216"/>
            </a:xfrm>
            <a:prstGeom prst="arc">
              <a:avLst>
                <a:gd name="adj1" fmla="val 12549476"/>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29" name="Arc 53">
              <a:extLst>
                <a:ext uri="{FF2B5EF4-FFF2-40B4-BE49-F238E27FC236}">
                  <a16:creationId xmlns:a16="http://schemas.microsoft.com/office/drawing/2014/main" id="{03D6E0C7-83F0-44C7-817E-9592828C27A9}"/>
                </a:ext>
              </a:extLst>
            </p:cNvPr>
            <p:cNvSpPr/>
            <p:nvPr/>
          </p:nvSpPr>
          <p:spPr>
            <a:xfrm rot="2782364">
              <a:off x="8666061" y="15309242"/>
              <a:ext cx="1319748" cy="1008216"/>
            </a:xfrm>
            <a:prstGeom prst="arc">
              <a:avLst>
                <a:gd name="adj1" fmla="val 12549476"/>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30" name="Arc 54">
              <a:extLst>
                <a:ext uri="{FF2B5EF4-FFF2-40B4-BE49-F238E27FC236}">
                  <a16:creationId xmlns:a16="http://schemas.microsoft.com/office/drawing/2014/main" id="{0C4E4E3F-0F2B-4DB8-9395-ABC936ADE3D2}"/>
                </a:ext>
              </a:extLst>
            </p:cNvPr>
            <p:cNvSpPr/>
            <p:nvPr/>
          </p:nvSpPr>
          <p:spPr>
            <a:xfrm rot="8256335">
              <a:off x="8704337" y="18105427"/>
              <a:ext cx="1319748" cy="1008215"/>
            </a:xfrm>
            <a:prstGeom prst="arc">
              <a:avLst>
                <a:gd name="adj1" fmla="val 12549476"/>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31" name="Arc 55">
              <a:extLst>
                <a:ext uri="{FF2B5EF4-FFF2-40B4-BE49-F238E27FC236}">
                  <a16:creationId xmlns:a16="http://schemas.microsoft.com/office/drawing/2014/main" id="{4A9622A6-8691-4FA6-B0BD-C554F68AE1DF}"/>
                </a:ext>
              </a:extLst>
            </p:cNvPr>
            <p:cNvSpPr/>
            <p:nvPr/>
          </p:nvSpPr>
          <p:spPr>
            <a:xfrm rot="13530630">
              <a:off x="4157758" y="18096165"/>
              <a:ext cx="1319748" cy="1008216"/>
            </a:xfrm>
            <a:prstGeom prst="arc">
              <a:avLst>
                <a:gd name="adj1" fmla="val 12549476"/>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dirty="0"/>
            </a:p>
          </p:txBody>
        </p:sp>
        <p:sp>
          <p:nvSpPr>
            <p:cNvPr id="32" name="TextBox 56">
              <a:extLst>
                <a:ext uri="{FF2B5EF4-FFF2-40B4-BE49-F238E27FC236}">
                  <a16:creationId xmlns:a16="http://schemas.microsoft.com/office/drawing/2014/main" id="{84DEC635-88C8-4655-9678-654EFE2F9E8D}"/>
                </a:ext>
              </a:extLst>
            </p:cNvPr>
            <p:cNvSpPr txBox="1"/>
            <p:nvPr/>
          </p:nvSpPr>
          <p:spPr>
            <a:xfrm>
              <a:off x="5606308" y="16368196"/>
              <a:ext cx="2992921" cy="1967118"/>
            </a:xfrm>
            <a:prstGeom prst="rect">
              <a:avLst/>
            </a:prstGeom>
            <a:noFill/>
            <a:ln>
              <a:noFill/>
            </a:ln>
          </p:spPr>
          <p:txBody>
            <a:bodyPr wrap="square" rtlCol="0">
              <a:spAutoFit/>
            </a:bodyPr>
            <a:lstStyle/>
            <a:p>
              <a:pPr algn="ctr"/>
              <a:r>
                <a:rPr lang="en-US" b="1" dirty="0">
                  <a:latin typeface="Optima" charset="0"/>
                  <a:ea typeface="Optima" charset="0"/>
                  <a:cs typeface="Optima" charset="0"/>
                </a:rPr>
                <a:t>Rocket Improvement Cycle</a:t>
              </a:r>
            </a:p>
          </p:txBody>
        </p:sp>
        <p:cxnSp>
          <p:nvCxnSpPr>
            <p:cNvPr id="33" name="Straight Arrow Connector 57">
              <a:extLst>
                <a:ext uri="{FF2B5EF4-FFF2-40B4-BE49-F238E27FC236}">
                  <a16:creationId xmlns:a16="http://schemas.microsoft.com/office/drawing/2014/main" id="{7F598EB5-44E0-4EB7-AE46-9148C4721583}"/>
                </a:ext>
              </a:extLst>
            </p:cNvPr>
            <p:cNvCxnSpPr>
              <a:cxnSpLocks/>
            </p:cNvCxnSpPr>
            <p:nvPr/>
          </p:nvCxnSpPr>
          <p:spPr>
            <a:xfrm>
              <a:off x="2571384" y="15595684"/>
              <a:ext cx="351952" cy="757413"/>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58">
              <a:extLst>
                <a:ext uri="{FF2B5EF4-FFF2-40B4-BE49-F238E27FC236}">
                  <a16:creationId xmlns:a16="http://schemas.microsoft.com/office/drawing/2014/main" id="{3F9F4FE8-0DA9-4D15-863B-33CE8FA35B29}"/>
                </a:ext>
              </a:extLst>
            </p:cNvPr>
            <p:cNvCxnSpPr/>
            <p:nvPr/>
          </p:nvCxnSpPr>
          <p:spPr>
            <a:xfrm flipH="1" flipV="1">
              <a:off x="10621231" y="18361542"/>
              <a:ext cx="347617" cy="1042777"/>
            </a:xfrm>
            <a:prstGeom prst="straightConnector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Arc 173">
              <a:extLst>
                <a:ext uri="{FF2B5EF4-FFF2-40B4-BE49-F238E27FC236}">
                  <a16:creationId xmlns:a16="http://schemas.microsoft.com/office/drawing/2014/main" id="{720D72CC-F4D5-4385-B8E7-EB7AA4647654}"/>
                </a:ext>
              </a:extLst>
            </p:cNvPr>
            <p:cNvSpPr/>
            <p:nvPr/>
          </p:nvSpPr>
          <p:spPr>
            <a:xfrm rot="19908338">
              <a:off x="7724157" y="14043593"/>
              <a:ext cx="1319748" cy="1008215"/>
            </a:xfrm>
            <a:prstGeom prst="arc">
              <a:avLst>
                <a:gd name="adj1" fmla="val 14195042"/>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36" name="Arc 174">
              <a:extLst>
                <a:ext uri="{FF2B5EF4-FFF2-40B4-BE49-F238E27FC236}">
                  <a16:creationId xmlns:a16="http://schemas.microsoft.com/office/drawing/2014/main" id="{75E441DB-899C-403D-8952-D7CB9C2FB06F}"/>
                </a:ext>
              </a:extLst>
            </p:cNvPr>
            <p:cNvSpPr/>
            <p:nvPr/>
          </p:nvSpPr>
          <p:spPr>
            <a:xfrm rot="9932220">
              <a:off x="8295272" y="13772270"/>
              <a:ext cx="1319748" cy="1008215"/>
            </a:xfrm>
            <a:prstGeom prst="arc">
              <a:avLst>
                <a:gd name="adj1" fmla="val 12549476"/>
                <a:gd name="adj2" fmla="val 18480721"/>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37" name="Arc 173">
              <a:extLst>
                <a:ext uri="{FF2B5EF4-FFF2-40B4-BE49-F238E27FC236}">
                  <a16:creationId xmlns:a16="http://schemas.microsoft.com/office/drawing/2014/main" id="{704E0C53-6D34-42E8-B65D-36FFA8F58BBF}"/>
                </a:ext>
              </a:extLst>
            </p:cNvPr>
            <p:cNvSpPr/>
            <p:nvPr/>
          </p:nvSpPr>
          <p:spPr>
            <a:xfrm rot="19908338">
              <a:off x="4121965" y="19674607"/>
              <a:ext cx="1319748" cy="1008215"/>
            </a:xfrm>
            <a:prstGeom prst="arc">
              <a:avLst>
                <a:gd name="adj1" fmla="val 14195042"/>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sp>
          <p:nvSpPr>
            <p:cNvPr id="38" name="Arc 173">
              <a:extLst>
                <a:ext uri="{FF2B5EF4-FFF2-40B4-BE49-F238E27FC236}">
                  <a16:creationId xmlns:a16="http://schemas.microsoft.com/office/drawing/2014/main" id="{AD11EECC-E6C9-4D6C-852C-4779AE2C5F6C}"/>
                </a:ext>
              </a:extLst>
            </p:cNvPr>
            <p:cNvSpPr/>
            <p:nvPr/>
          </p:nvSpPr>
          <p:spPr>
            <a:xfrm rot="9469448">
              <a:off x="4444747" y="19616096"/>
              <a:ext cx="1319748" cy="1008215"/>
            </a:xfrm>
            <a:prstGeom prst="arc">
              <a:avLst>
                <a:gd name="adj1" fmla="val 12800397"/>
                <a:gd name="adj2" fmla="val 19739796"/>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50" b="1"/>
            </a:p>
          </p:txBody>
        </p:sp>
      </p:grpSp>
      <p:sp>
        <p:nvSpPr>
          <p:cNvPr id="2" name="TextBox 1">
            <a:extLst>
              <a:ext uri="{FF2B5EF4-FFF2-40B4-BE49-F238E27FC236}">
                <a16:creationId xmlns:a16="http://schemas.microsoft.com/office/drawing/2014/main" id="{0587351E-96F4-4580-812A-C99CDFFC54E9}"/>
              </a:ext>
            </a:extLst>
          </p:cNvPr>
          <p:cNvSpPr txBox="1"/>
          <p:nvPr/>
        </p:nvSpPr>
        <p:spPr>
          <a:xfrm>
            <a:off x="412770" y="912001"/>
            <a:ext cx="5286694"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Uses our in-house simulations in a nonlinear solver to converge on a set of rocket dimensions</a:t>
            </a:r>
          </a:p>
        </p:txBody>
      </p:sp>
      <p:sp>
        <p:nvSpPr>
          <p:cNvPr id="3" name="TextBox 2">
            <a:extLst>
              <a:ext uri="{FF2B5EF4-FFF2-40B4-BE49-F238E27FC236}">
                <a16:creationId xmlns:a16="http://schemas.microsoft.com/office/drawing/2014/main" id="{A381C8EC-2645-47DF-BDFC-6DE0CA474168}"/>
              </a:ext>
            </a:extLst>
          </p:cNvPr>
          <p:cNvSpPr txBox="1"/>
          <p:nvPr/>
        </p:nvSpPr>
        <p:spPr>
          <a:xfrm>
            <a:off x="6197283" y="483057"/>
            <a:ext cx="5107977"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Refined simulations to match experimental data from ± 35% on 1</a:t>
            </a:r>
            <a:r>
              <a:rPr lang="en-US" baseline="30000" dirty="0"/>
              <a:t>st</a:t>
            </a:r>
            <a:r>
              <a:rPr lang="en-US" dirty="0"/>
              <a:t> rocket to ± 5 % on the last</a:t>
            </a:r>
          </a:p>
        </p:txBody>
      </p:sp>
      <p:sp>
        <p:nvSpPr>
          <p:cNvPr id="6" name="Slide Number Placeholder 5">
            <a:extLst>
              <a:ext uri="{FF2B5EF4-FFF2-40B4-BE49-F238E27FC236}">
                <a16:creationId xmlns:a16="http://schemas.microsoft.com/office/drawing/2014/main" id="{E42C9350-70BF-4555-B9B6-064D032FE2CF}"/>
              </a:ext>
            </a:extLst>
          </p:cNvPr>
          <p:cNvSpPr>
            <a:spLocks noGrp="1"/>
          </p:cNvSpPr>
          <p:nvPr>
            <p:ph type="sldNum" sz="quarter" idx="12"/>
          </p:nvPr>
        </p:nvSpPr>
        <p:spPr/>
        <p:txBody>
          <a:bodyPr/>
          <a:lstStyle/>
          <a:p>
            <a:fld id="{D513D033-886B-4A14-BCAE-FB09DD99573A}" type="slidenum">
              <a:rPr lang="en-US" sz="1400" smtClean="0"/>
              <a:t>8</a:t>
            </a:fld>
            <a:endParaRPr lang="en-US" dirty="0"/>
          </a:p>
        </p:txBody>
      </p:sp>
    </p:spTree>
    <p:extLst>
      <p:ext uri="{BB962C8B-B14F-4D97-AF65-F5344CB8AC3E}">
        <p14:creationId xmlns:p14="http://schemas.microsoft.com/office/powerpoint/2010/main" val="65215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5853722"/>
            <a:ext cx="12192001" cy="1004277"/>
            <a:chOff x="0" y="2667000"/>
            <a:chExt cx="12192001" cy="1524000"/>
          </a:xfrm>
        </p:grpSpPr>
        <p:pic>
          <p:nvPicPr>
            <p:cNvPr id="6" name="Picture 2" descr="Image result for starry night background"/>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212"/>
            <a:stretch/>
          </p:blipFill>
          <p:spPr bwMode="auto">
            <a:xfrm>
              <a:off x="0" y="2667000"/>
              <a:ext cx="1219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1507" y="2755764"/>
              <a:ext cx="1755480" cy="1346470"/>
            </a:xfrm>
            <a:prstGeom prst="rect">
              <a:avLst/>
            </a:prstGeom>
            <a:effectLst/>
          </p:spPr>
        </p:pic>
        <p:sp>
          <p:nvSpPr>
            <p:cNvPr id="8" name="Subtitle 2"/>
            <p:cNvSpPr txBox="1">
              <a:spLocks/>
            </p:cNvSpPr>
            <p:nvPr/>
          </p:nvSpPr>
          <p:spPr>
            <a:xfrm>
              <a:off x="4644466" y="2755764"/>
              <a:ext cx="7547535" cy="812006"/>
            </a:xfrm>
            <a:prstGeom prst="rect">
              <a:avLst/>
            </a:prstGeom>
          </p:spPr>
          <p:txBody>
            <a:bodyPr vert="horz" lIns="152400" tIns="76200" rIns="152400" bIns="76200" rtlCol="0">
              <a:noAutofit/>
            </a:bodyPr>
            <a:lstStyle>
              <a:lvl1pPr marL="0" indent="0" algn="ctr" defTabSz="121890" rtl="0" eaLnBrk="1" latinLnBrk="0" hangingPunct="1">
                <a:lnSpc>
                  <a:spcPct val="90000"/>
                </a:lnSpc>
                <a:spcBef>
                  <a:spcPts val="133"/>
                </a:spcBef>
                <a:buFont typeface="Arial" panose="020B0604020202020204" pitchFamily="34" charset="0"/>
                <a:buNone/>
                <a:defRPr sz="320" kern="1200">
                  <a:solidFill>
                    <a:schemeClr val="tx1"/>
                  </a:solidFill>
                  <a:latin typeface="+mn-lt"/>
                  <a:ea typeface="+mn-ea"/>
                  <a:cs typeface="+mn-cs"/>
                </a:defRPr>
              </a:lvl1pPr>
              <a:lvl2pPr marL="60945" indent="0" algn="ctr" defTabSz="121890" rtl="0" eaLnBrk="1" latinLnBrk="0" hangingPunct="1">
                <a:lnSpc>
                  <a:spcPct val="90000"/>
                </a:lnSpc>
                <a:spcBef>
                  <a:spcPts val="67"/>
                </a:spcBef>
                <a:buFont typeface="Arial" panose="020B0604020202020204" pitchFamily="34" charset="0"/>
                <a:buNone/>
                <a:defRPr sz="267" kern="1200">
                  <a:solidFill>
                    <a:schemeClr val="tx1"/>
                  </a:solidFill>
                  <a:latin typeface="+mn-lt"/>
                  <a:ea typeface="+mn-ea"/>
                  <a:cs typeface="+mn-cs"/>
                </a:defRPr>
              </a:lvl2pPr>
              <a:lvl3pPr marL="121890" indent="0" algn="ctr" defTabSz="121890" rtl="0" eaLnBrk="1" latinLnBrk="0" hangingPunct="1">
                <a:lnSpc>
                  <a:spcPct val="90000"/>
                </a:lnSpc>
                <a:spcBef>
                  <a:spcPts val="67"/>
                </a:spcBef>
                <a:buFont typeface="Arial" panose="020B0604020202020204" pitchFamily="34" charset="0"/>
                <a:buNone/>
                <a:defRPr sz="240" kern="1200">
                  <a:solidFill>
                    <a:schemeClr val="tx1"/>
                  </a:solidFill>
                  <a:latin typeface="+mn-lt"/>
                  <a:ea typeface="+mn-ea"/>
                  <a:cs typeface="+mn-cs"/>
                </a:defRPr>
              </a:lvl3pPr>
              <a:lvl4pPr marL="18283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4pPr>
              <a:lvl5pPr marL="24377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5pPr>
              <a:lvl6pPr marL="304724"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6pPr>
              <a:lvl7pPr marL="365669"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7pPr>
              <a:lvl8pPr marL="426613"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8pPr>
              <a:lvl9pPr marL="487558" indent="0" algn="ctr" defTabSz="121890" rtl="0" eaLnBrk="1" latinLnBrk="0" hangingPunct="1">
                <a:lnSpc>
                  <a:spcPct val="90000"/>
                </a:lnSpc>
                <a:spcBef>
                  <a:spcPts val="67"/>
                </a:spcBef>
                <a:buFont typeface="Arial" panose="020B0604020202020204" pitchFamily="34" charset="0"/>
                <a:buNone/>
                <a:defRPr sz="213" kern="1200">
                  <a:solidFill>
                    <a:schemeClr val="tx1"/>
                  </a:solidFill>
                  <a:latin typeface="+mn-lt"/>
                  <a:ea typeface="+mn-ea"/>
                  <a:cs typeface="+mn-cs"/>
                </a:defRPr>
              </a:lvl9pPr>
            </a:lstStyle>
            <a:p>
              <a:r>
                <a:rPr lang="en-US" sz="2333" b="1" dirty="0">
                  <a:latin typeface="Calibri" panose="020F0502020204030204" pitchFamily="34" charset="0"/>
                  <a:cs typeface="Calibri" panose="020F0502020204030204" pitchFamily="34" charset="0"/>
                </a:rPr>
                <a:t>University of New Hampshire</a:t>
              </a:r>
            </a:p>
            <a:p>
              <a:r>
                <a:rPr lang="en-US" sz="2333" b="1" dirty="0">
                  <a:latin typeface="Calibri" panose="020F0502020204030204" pitchFamily="34" charset="0"/>
                  <a:cs typeface="Calibri" panose="020F0502020204030204" pitchFamily="34" charset="0"/>
                </a:rPr>
                <a:t>Students for the Exploration and Development of Space</a:t>
              </a:r>
            </a:p>
          </p:txBody>
        </p:sp>
      </p:grpSp>
      <p:sp>
        <p:nvSpPr>
          <p:cNvPr id="9" name="TextBox 8">
            <a:extLst>
              <a:ext uri="{FF2B5EF4-FFF2-40B4-BE49-F238E27FC236}">
                <a16:creationId xmlns:a16="http://schemas.microsoft.com/office/drawing/2014/main" id="{37A94F23-8F48-46C7-A58A-27ED116E9FCE}"/>
              </a:ext>
            </a:extLst>
          </p:cNvPr>
          <p:cNvSpPr txBox="1"/>
          <p:nvPr/>
        </p:nvSpPr>
        <p:spPr>
          <a:xfrm>
            <a:off x="266330" y="239698"/>
            <a:ext cx="3888420" cy="584775"/>
          </a:xfrm>
          <a:prstGeom prst="rect">
            <a:avLst/>
          </a:prstGeom>
          <a:noFill/>
        </p:spPr>
        <p:txBody>
          <a:bodyPr wrap="square" rtlCol="0">
            <a:spAutoFit/>
          </a:bodyPr>
          <a:lstStyle/>
          <a:p>
            <a:r>
              <a:rPr lang="en-US" sz="3200" dirty="0"/>
              <a:t>Year 2 – Junior Year</a:t>
            </a:r>
          </a:p>
        </p:txBody>
      </p:sp>
      <p:sp>
        <p:nvSpPr>
          <p:cNvPr id="13" name="TextBox 12">
            <a:extLst>
              <a:ext uri="{FF2B5EF4-FFF2-40B4-BE49-F238E27FC236}">
                <a16:creationId xmlns:a16="http://schemas.microsoft.com/office/drawing/2014/main" id="{4441F41E-0585-4C86-8D70-0784694F36DC}"/>
              </a:ext>
            </a:extLst>
          </p:cNvPr>
          <p:cNvSpPr txBox="1"/>
          <p:nvPr/>
        </p:nvSpPr>
        <p:spPr>
          <a:xfrm>
            <a:off x="419100" y="1352550"/>
            <a:ext cx="4514850" cy="3170099"/>
          </a:xfrm>
          <a:prstGeom prst="rect">
            <a:avLst/>
          </a:prstGeom>
          <a:noFill/>
        </p:spPr>
        <p:txBody>
          <a:bodyPr wrap="square" rtlCol="0">
            <a:spAutoFit/>
          </a:bodyPr>
          <a:lstStyle/>
          <a:p>
            <a:r>
              <a:rPr lang="en-US" sz="2000" b="1" u="sng" dirty="0"/>
              <a:t>Organization Statistics</a:t>
            </a:r>
            <a:br>
              <a:rPr lang="en-US" sz="2000" b="1" u="sng" dirty="0"/>
            </a:br>
            <a:endParaRPr lang="en-US" b="1" u="sng" dirty="0"/>
          </a:p>
          <a:p>
            <a:r>
              <a:rPr lang="en-US" dirty="0"/>
              <a:t>Committed Members: </a:t>
            </a:r>
            <a:r>
              <a:rPr lang="en-US" dirty="0">
                <a:solidFill>
                  <a:srgbClr val="FF0000"/>
                </a:solidFill>
              </a:rPr>
              <a:t>20 </a:t>
            </a:r>
            <a:r>
              <a:rPr lang="en-US" dirty="0"/>
              <a:t>(+6)</a:t>
            </a:r>
          </a:p>
          <a:p>
            <a:r>
              <a:rPr lang="en-US" dirty="0"/>
              <a:t>Majors: </a:t>
            </a:r>
            <a:r>
              <a:rPr lang="en-US" dirty="0">
                <a:solidFill>
                  <a:srgbClr val="FF0000"/>
                </a:solidFill>
              </a:rPr>
              <a:t>5 </a:t>
            </a:r>
            <a:r>
              <a:rPr lang="en-US" b="1" dirty="0"/>
              <a:t>(+</a:t>
            </a:r>
            <a:r>
              <a:rPr lang="en-US" dirty="0"/>
              <a:t>2</a:t>
            </a:r>
            <a:r>
              <a:rPr lang="en-US" b="1" dirty="0"/>
              <a:t>)</a:t>
            </a:r>
          </a:p>
          <a:p>
            <a:r>
              <a:rPr lang="en-US" dirty="0"/>
              <a:t>Senior Projects: </a:t>
            </a:r>
            <a:r>
              <a:rPr lang="en-US" dirty="0">
                <a:solidFill>
                  <a:srgbClr val="FF0000"/>
                </a:solidFill>
              </a:rPr>
              <a:t>9 </a:t>
            </a:r>
            <a:r>
              <a:rPr lang="en-US" dirty="0"/>
              <a:t>(+5)</a:t>
            </a:r>
          </a:p>
          <a:p>
            <a:r>
              <a:rPr lang="en-US" dirty="0"/>
              <a:t>Funding: </a:t>
            </a:r>
            <a:r>
              <a:rPr lang="en-US" dirty="0">
                <a:solidFill>
                  <a:srgbClr val="FF0000"/>
                </a:solidFill>
              </a:rPr>
              <a:t>$5,500 </a:t>
            </a:r>
            <a:r>
              <a:rPr lang="en-US" dirty="0"/>
              <a:t>(+$3,250)</a:t>
            </a:r>
          </a:p>
          <a:p>
            <a:endParaRPr lang="en-US" dirty="0">
              <a:solidFill>
                <a:srgbClr val="FF0000"/>
              </a:solidFill>
            </a:endParaRPr>
          </a:p>
          <a:p>
            <a:endParaRPr lang="en-US" dirty="0">
              <a:solidFill>
                <a:srgbClr val="FF0000"/>
              </a:solidFill>
            </a:endParaRPr>
          </a:p>
          <a:p>
            <a:r>
              <a:rPr lang="en-US" dirty="0"/>
              <a:t>My Role</a:t>
            </a:r>
          </a:p>
          <a:p>
            <a:r>
              <a:rPr lang="en-US" i="1" dirty="0">
                <a:solidFill>
                  <a:srgbClr val="FF0000"/>
                </a:solidFill>
              </a:rPr>
              <a:t>President, Lead Engineer</a:t>
            </a:r>
          </a:p>
          <a:p>
            <a:endParaRPr lang="en-US" dirty="0">
              <a:solidFill>
                <a:srgbClr val="FF0000"/>
              </a:solidFill>
            </a:endParaRPr>
          </a:p>
        </p:txBody>
      </p:sp>
      <p:pic>
        <p:nvPicPr>
          <p:cNvPr id="14" name="Picture 13" descr="A group of people posing for a photo&#10;&#10;Description automatically generated">
            <a:extLst>
              <a:ext uri="{FF2B5EF4-FFF2-40B4-BE49-F238E27FC236}">
                <a16:creationId xmlns:a16="http://schemas.microsoft.com/office/drawing/2014/main" id="{C5187260-DEC0-40F9-8B61-85CD4BDED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5824" y="237895"/>
            <a:ext cx="6349846" cy="4762385"/>
          </a:xfrm>
          <a:prstGeom prst="rect">
            <a:avLst/>
          </a:prstGeom>
        </p:spPr>
      </p:pic>
      <p:sp>
        <p:nvSpPr>
          <p:cNvPr id="15" name="TextBox 14">
            <a:extLst>
              <a:ext uri="{FF2B5EF4-FFF2-40B4-BE49-F238E27FC236}">
                <a16:creationId xmlns:a16="http://schemas.microsoft.com/office/drawing/2014/main" id="{6D1FDF8E-69D5-445C-B2E3-5C47A6E93794}"/>
              </a:ext>
            </a:extLst>
          </p:cNvPr>
          <p:cNvSpPr txBox="1"/>
          <p:nvPr/>
        </p:nvSpPr>
        <p:spPr>
          <a:xfrm>
            <a:off x="5974443" y="5039857"/>
            <a:ext cx="5552607" cy="461665"/>
          </a:xfrm>
          <a:prstGeom prst="rect">
            <a:avLst/>
          </a:prstGeom>
          <a:noFill/>
        </p:spPr>
        <p:txBody>
          <a:bodyPr wrap="square" rtlCol="0">
            <a:spAutoFit/>
          </a:bodyPr>
          <a:lstStyle/>
          <a:p>
            <a:r>
              <a:rPr lang="en-US" sz="2400" i="1" dirty="0" err="1"/>
              <a:t>Spacevision</a:t>
            </a:r>
            <a:r>
              <a:rPr lang="en-US" sz="2400" i="1" dirty="0"/>
              <a:t> 2018, November 2018, San Diego</a:t>
            </a:r>
          </a:p>
        </p:txBody>
      </p:sp>
      <p:sp>
        <p:nvSpPr>
          <p:cNvPr id="3" name="Slide Number Placeholder 2">
            <a:extLst>
              <a:ext uri="{FF2B5EF4-FFF2-40B4-BE49-F238E27FC236}">
                <a16:creationId xmlns:a16="http://schemas.microsoft.com/office/drawing/2014/main" id="{6887AF4D-6195-4DDC-91E8-A732B60DAC39}"/>
              </a:ext>
            </a:extLst>
          </p:cNvPr>
          <p:cNvSpPr>
            <a:spLocks noGrp="1"/>
          </p:cNvSpPr>
          <p:nvPr>
            <p:ph type="sldNum" sz="quarter" idx="12"/>
          </p:nvPr>
        </p:nvSpPr>
        <p:spPr/>
        <p:txBody>
          <a:bodyPr/>
          <a:lstStyle/>
          <a:p>
            <a:fld id="{D513D033-886B-4A14-BCAE-FB09DD99573A}" type="slidenum">
              <a:rPr lang="en-US" sz="1400" smtClean="0"/>
              <a:t>9</a:t>
            </a:fld>
            <a:endParaRPr lang="en-US" dirty="0"/>
          </a:p>
        </p:txBody>
      </p:sp>
    </p:spTree>
    <p:extLst>
      <p:ext uri="{BB962C8B-B14F-4D97-AF65-F5344CB8AC3E}">
        <p14:creationId xmlns:p14="http://schemas.microsoft.com/office/powerpoint/2010/main" val="3358766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3939</TotalTime>
  <Words>1705</Words>
  <Application>Microsoft Office PowerPoint</Application>
  <PresentationFormat>Widescreen</PresentationFormat>
  <Paragraphs>309</Paragraphs>
  <Slides>19</Slides>
  <Notes>16</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Calisto MT</vt:lpstr>
      <vt:lpstr>Cambria Math</vt:lpstr>
      <vt:lpstr>Optima</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UNH SEDS</dc:title>
  <dc:creator>Nitschelm, Charlie J</dc:creator>
  <cp:lastModifiedBy>Charlie Nitschelm</cp:lastModifiedBy>
  <cp:revision>156</cp:revision>
  <dcterms:created xsi:type="dcterms:W3CDTF">2019-04-03T21:17:49Z</dcterms:created>
  <dcterms:modified xsi:type="dcterms:W3CDTF">2019-10-07T22:57:00Z</dcterms:modified>
</cp:coreProperties>
</file>